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notesSlides/notesSlide27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notesSlides/notesSlide23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ppt/notesSlides/notesSlide5.xml" ContentType="application/vnd.openxmlformats-officedocument.presentationml.notesSlid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Default Extension="jpeg" ContentType="image/jpeg"/>
  <Default Extension="emf" ContentType="image/x-emf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Default Extension="vml" ContentType="application/vnd.openxmlformats-officedocument.vmlDrawing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Default Extension="wmf" ContentType="image/x-wmf"/>
  <Override PartName="/ppt/notesSlides/notesSlide18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notesSlides/notesSlide25.xml" ContentType="application/vnd.openxmlformats-officedocument.presentationml.notesSlide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2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  <p:sldMasterId id="2147483653" r:id="rId2"/>
    <p:sldMasterId id="2147483656" r:id="rId3"/>
    <p:sldMasterId id="2147483657" r:id="rId4"/>
  </p:sldMasterIdLst>
  <p:notesMasterIdLst>
    <p:notesMasterId r:id="rId33"/>
  </p:notesMasterIdLst>
  <p:handoutMasterIdLst>
    <p:handoutMasterId r:id="rId34"/>
  </p:handoutMasterIdLst>
  <p:sldIdLst>
    <p:sldId id="305" r:id="rId5"/>
    <p:sldId id="798" r:id="rId6"/>
    <p:sldId id="801" r:id="rId7"/>
    <p:sldId id="799" r:id="rId8"/>
    <p:sldId id="800" r:id="rId9"/>
    <p:sldId id="823" r:id="rId10"/>
    <p:sldId id="824" r:id="rId11"/>
    <p:sldId id="825" r:id="rId12"/>
    <p:sldId id="405" r:id="rId13"/>
    <p:sldId id="676" r:id="rId14"/>
    <p:sldId id="808" r:id="rId15"/>
    <p:sldId id="804" r:id="rId16"/>
    <p:sldId id="653" r:id="rId17"/>
    <p:sldId id="660" r:id="rId18"/>
    <p:sldId id="822" r:id="rId19"/>
    <p:sldId id="815" r:id="rId20"/>
    <p:sldId id="816" r:id="rId21"/>
    <p:sldId id="817" r:id="rId22"/>
    <p:sldId id="818" r:id="rId23"/>
    <p:sldId id="819" r:id="rId24"/>
    <p:sldId id="809" r:id="rId25"/>
    <p:sldId id="810" r:id="rId26"/>
    <p:sldId id="820" r:id="rId27"/>
    <p:sldId id="812" r:id="rId28"/>
    <p:sldId id="821" r:id="rId29"/>
    <p:sldId id="657" r:id="rId30"/>
    <p:sldId id="769" r:id="rId31"/>
    <p:sldId id="802" r:id="rId32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4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CC00"/>
    <a:srgbClr val="99A2A5"/>
    <a:srgbClr val="ABB8C1"/>
    <a:srgbClr val="CDD6D1"/>
    <a:srgbClr val="E2E7E4"/>
    <a:srgbClr val="4E6172"/>
    <a:srgbClr val="D00C33"/>
    <a:srgbClr val="FFD4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77" autoAdjust="0"/>
    <p:restoredTop sz="69586" autoAdjust="0"/>
  </p:normalViewPr>
  <p:slideViewPr>
    <p:cSldViewPr snapToGrid="0">
      <p:cViewPr varScale="1">
        <p:scale>
          <a:sx n="78" d="100"/>
          <a:sy n="78" d="100"/>
        </p:scale>
        <p:origin x="-92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r>
              <a:rPr lang="en-US"/>
              <a:t>Freescale Semiconductor</a:t>
            </a:r>
          </a:p>
        </p:txBody>
      </p:sp>
      <p:sp>
        <p:nvSpPr>
          <p:cNvPr id="9933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BB9BE012-4A59-4829-A359-5010272E524A}" type="datetime9">
              <a:rPr lang="en-US"/>
              <a:pPr>
                <a:defRPr/>
              </a:pPr>
              <a:t>3/23/2011 8:35:32 AM</a:t>
            </a:fld>
            <a:endParaRPr lang="en-US"/>
          </a:p>
        </p:txBody>
      </p:sp>
      <p:sp>
        <p:nvSpPr>
          <p:cNvPr id="9933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r>
              <a:rPr lang="en-US"/>
              <a:t>© Freescale Semiconductor 2005</a:t>
            </a:r>
          </a:p>
        </p:txBody>
      </p:sp>
      <p:sp>
        <p:nvSpPr>
          <p:cNvPr id="9933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035F34B9-4856-4848-9B04-78682635D6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>
              <a:defRPr sz="1300" smtClean="0"/>
            </a:lvl1pPr>
          </a:lstStyle>
          <a:p>
            <a:pPr>
              <a:defRPr/>
            </a:pPr>
            <a:r>
              <a:rPr lang="en-US"/>
              <a:t>Freescale Semiconductor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 smtClean="0"/>
            </a:lvl1pPr>
          </a:lstStyle>
          <a:p>
            <a:pPr>
              <a:defRPr/>
            </a:pPr>
            <a:fld id="{F7C0B447-AB72-48C1-ADF3-6949995EA435}" type="datetime9">
              <a:rPr lang="en-US"/>
              <a:pPr>
                <a:defRPr/>
              </a:pPr>
              <a:t>3/23/2011 8:35:23 AM</a:t>
            </a:fld>
            <a:endParaRPr lang="en-US"/>
          </a:p>
        </p:txBody>
      </p:sp>
      <p:sp>
        <p:nvSpPr>
          <p:cNvPr id="131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>
              <a:defRPr sz="1300" smtClean="0"/>
            </a:lvl1pPr>
          </a:lstStyle>
          <a:p>
            <a:pPr>
              <a:defRPr/>
            </a:pPr>
            <a:r>
              <a:rPr lang="en-US"/>
              <a:t>© Freescale Semiconductor 2005</a:t>
            </a:r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 smtClean="0"/>
            </a:lvl1pPr>
          </a:lstStyle>
          <a:p>
            <a:pPr>
              <a:defRPr/>
            </a:pPr>
            <a:fld id="{639DF886-A3D9-4706-9DC8-FEE1A96F5B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39DF886-A3D9-4706-9DC8-FEE1A96F5B48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CGM: clock generate module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39DF886-A3D9-4706-9DC8-FEE1A96F5B48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F0E1CC-07EA-47B1-B01B-D316030EC08D}" type="slidenum">
              <a:rPr lang="en-GB" smtClean="0"/>
              <a:pPr/>
              <a:t>11</a:t>
            </a:fld>
            <a:endParaRPr lang="en-GB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39DF886-A3D9-4706-9DC8-FEE1A96F5B48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77847B5-59CD-4AE4-B6A4-5C5DC127454E}" type="slidenum">
              <a:rPr lang="en-US"/>
              <a:pPr/>
              <a:t>13</a:t>
            </a:fld>
            <a:endParaRPr lang="en-US"/>
          </a:p>
        </p:txBody>
      </p:sp>
      <p:sp>
        <p:nvSpPr>
          <p:cNvPr id="134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676650" y="717550"/>
            <a:ext cx="3201988" cy="2401888"/>
          </a:xfrm>
          <a:ln/>
        </p:spPr>
      </p:sp>
      <p:sp>
        <p:nvSpPr>
          <p:cNvPr id="1341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68325" y="3279775"/>
            <a:ext cx="6178550" cy="5603875"/>
          </a:xfrm>
          <a:noFill/>
          <a:ln/>
        </p:spPr>
        <p:txBody>
          <a:bodyPr/>
          <a:lstStyle/>
          <a:p>
            <a:pPr eaLnBrk="1" hangingPunct="1"/>
            <a:r>
              <a:rPr lang="en-US" altLang="zh-CN" smtClean="0"/>
              <a:t>The architecture of the bootloader is quite straitforward …</a:t>
            </a:r>
            <a:endParaRPr lang="zh-CN" alt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39DF886-A3D9-4706-9DC8-FEE1A96F5B48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7A088B5-0215-46D9-95DD-2A8AE84882C7}" type="slidenum">
              <a:rPr lang="en-US"/>
              <a:pPr/>
              <a:t>15</a:t>
            </a:fld>
            <a:endParaRPr lang="en-US"/>
          </a:p>
        </p:txBody>
      </p:sp>
      <p:sp>
        <p:nvSpPr>
          <p:cNvPr id="16138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676650" y="717550"/>
            <a:ext cx="3201988" cy="2401888"/>
          </a:xfrm>
          <a:ln/>
        </p:spPr>
      </p:sp>
      <p:sp>
        <p:nvSpPr>
          <p:cNvPr id="16138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68325" y="3279775"/>
            <a:ext cx="6178550" cy="5603875"/>
          </a:xfrm>
        </p:spPr>
        <p:txBody>
          <a:bodyPr/>
          <a:lstStyle/>
          <a:p>
            <a:r>
              <a:rPr lang="en-US" altLang="zh-CN"/>
              <a:t>Conversion time twice as fast, same accuracy with now 12 bit resolution</a:t>
            </a:r>
          </a:p>
          <a:p>
            <a:r>
              <a:rPr lang="en-US" altLang="zh-CN"/>
              <a:t>Reference voltages – very little current required</a:t>
            </a:r>
          </a:p>
          <a:p>
            <a:endParaRPr lang="en-US" altLang="zh-CN"/>
          </a:p>
          <a:p>
            <a:r>
              <a:rPr lang="en-US" altLang="zh-CN"/>
              <a:t>Comparator keeps you from running CPU to monitor an analog input- keep the cpu working on something else, beyond that, </a:t>
            </a:r>
          </a:p>
          <a:p>
            <a:r>
              <a:rPr lang="en-US" altLang="zh-CN"/>
              <a:t>Comparator can operate in stop mode</a:t>
            </a:r>
          </a:p>
          <a:p>
            <a:r>
              <a:rPr lang="en-US" altLang="zh-CN"/>
              <a:t>Use internal RC oscillator to operate in stop mode and only wake up on interrupt- wake up mechanism</a:t>
            </a:r>
          </a:p>
          <a:p>
            <a:r>
              <a:rPr lang="en-US" altLang="zh-CN"/>
              <a:t>Enables you to monitor external signals with very low power- great for wake up on analog switch input</a:t>
            </a:r>
          </a:p>
          <a:p>
            <a:r>
              <a:rPr lang="en-US" altLang="zh-CN"/>
              <a:t>The only caveat is that if you want to use these new features, you will need to change software </a:t>
            </a:r>
          </a:p>
          <a:p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77847B5-59CD-4AE4-B6A4-5C5DC127454E}" type="slidenum">
              <a:rPr lang="en-US"/>
              <a:pPr/>
              <a:t>16</a:t>
            </a:fld>
            <a:endParaRPr lang="en-US"/>
          </a:p>
        </p:txBody>
      </p:sp>
      <p:sp>
        <p:nvSpPr>
          <p:cNvPr id="134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676650" y="717550"/>
            <a:ext cx="3201988" cy="2401888"/>
          </a:xfrm>
          <a:ln/>
        </p:spPr>
      </p:sp>
      <p:sp>
        <p:nvSpPr>
          <p:cNvPr id="1341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68325" y="3279775"/>
            <a:ext cx="6178550" cy="5603875"/>
          </a:xfrm>
          <a:noFill/>
          <a:ln/>
        </p:spPr>
        <p:txBody>
          <a:bodyPr/>
          <a:lstStyle/>
          <a:p>
            <a:pPr eaLnBrk="1" hangingPunct="1"/>
            <a:r>
              <a:rPr lang="en-US" altLang="zh-CN" smtClean="0"/>
              <a:t>The architecture of the bootloader is quite straitforward …</a:t>
            </a:r>
            <a:endParaRPr lang="zh-CN" altLang="en-U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39DF886-A3D9-4706-9DC8-FEE1A96F5B48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39DF886-A3D9-4706-9DC8-FEE1A96F5B48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39DF886-A3D9-4706-9DC8-FEE1A96F5B48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39DF886-A3D9-4706-9DC8-FEE1A96F5B48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77847B5-59CD-4AE4-B6A4-5C5DC127454E}" type="slidenum">
              <a:rPr lang="en-US"/>
              <a:pPr/>
              <a:t>20</a:t>
            </a:fld>
            <a:endParaRPr lang="en-US"/>
          </a:p>
        </p:txBody>
      </p:sp>
      <p:sp>
        <p:nvSpPr>
          <p:cNvPr id="134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676650" y="717550"/>
            <a:ext cx="3201988" cy="2401888"/>
          </a:xfrm>
          <a:ln/>
        </p:spPr>
      </p:sp>
      <p:sp>
        <p:nvSpPr>
          <p:cNvPr id="1341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68325" y="3279775"/>
            <a:ext cx="6178550" cy="5603875"/>
          </a:xfrm>
          <a:noFill/>
          <a:ln/>
        </p:spPr>
        <p:txBody>
          <a:bodyPr/>
          <a:lstStyle/>
          <a:p>
            <a:pPr eaLnBrk="1" hangingPunct="1"/>
            <a:r>
              <a:rPr lang="en-US" altLang="zh-CN" smtClean="0"/>
              <a:t>The architecture of the bootloader is quite straitforward …</a:t>
            </a:r>
            <a:endParaRPr lang="zh-CN" altLang="en-US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39DF886-A3D9-4706-9DC8-FEE1A96F5B48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39DF886-A3D9-4706-9DC8-FEE1A96F5B48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39DF886-A3D9-4706-9DC8-FEE1A96F5B48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39DF886-A3D9-4706-9DC8-FEE1A96F5B48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39DF886-A3D9-4706-9DC8-FEE1A96F5B48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AADD33D-6691-447B-92CB-DE625D0A664C}" type="slidenum">
              <a:rPr lang="en-US"/>
              <a:pPr/>
              <a:t>26</a:t>
            </a:fld>
            <a:endParaRPr lang="en-US"/>
          </a:p>
        </p:txBody>
      </p:sp>
      <p:sp>
        <p:nvSpPr>
          <p:cNvPr id="1372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676650" y="717550"/>
            <a:ext cx="3201988" cy="2401888"/>
          </a:xfrm>
          <a:ln/>
        </p:spPr>
      </p:sp>
      <p:sp>
        <p:nvSpPr>
          <p:cNvPr id="13722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68325" y="3279775"/>
            <a:ext cx="6178550" cy="5603875"/>
          </a:xfrm>
          <a:noFill/>
          <a:ln/>
        </p:spPr>
        <p:txBody>
          <a:bodyPr/>
          <a:lstStyle/>
          <a:p>
            <a:pPr eaLnBrk="1" hangingPunct="1"/>
            <a:r>
              <a:rPr lang="en-US" altLang="zh-CN" smtClean="0"/>
              <a:t>Conversion time twice as fast, same accuracy with now 12 bit resolution</a:t>
            </a:r>
          </a:p>
          <a:p>
            <a:pPr eaLnBrk="1" hangingPunct="1"/>
            <a:r>
              <a:rPr lang="en-US" altLang="zh-CN" smtClean="0"/>
              <a:t>Reference voltages – very little current required</a:t>
            </a:r>
          </a:p>
          <a:p>
            <a:pPr eaLnBrk="1" hangingPunct="1"/>
            <a:endParaRPr lang="en-US" altLang="zh-CN" smtClean="0"/>
          </a:p>
          <a:p>
            <a:pPr eaLnBrk="1" hangingPunct="1"/>
            <a:r>
              <a:rPr lang="en-US" altLang="zh-CN" smtClean="0"/>
              <a:t>Comparator keeps you from running CPU to monitor an analog input- keep the cpu working on something else, beyond that, </a:t>
            </a:r>
          </a:p>
          <a:p>
            <a:pPr eaLnBrk="1" hangingPunct="1"/>
            <a:r>
              <a:rPr lang="en-US" altLang="zh-CN" smtClean="0"/>
              <a:t>Comparator can operate in stop mode</a:t>
            </a:r>
          </a:p>
          <a:p>
            <a:pPr eaLnBrk="1" hangingPunct="1"/>
            <a:r>
              <a:rPr lang="en-US" altLang="zh-CN" smtClean="0"/>
              <a:t>Use internal RC oscillator to operate in stop mode and only wake up on interrupt- wake up mechanism</a:t>
            </a:r>
          </a:p>
          <a:p>
            <a:pPr eaLnBrk="1" hangingPunct="1"/>
            <a:r>
              <a:rPr lang="en-US" altLang="zh-CN" smtClean="0"/>
              <a:t>Enables you to monitor external signals with very low power- great for wake up on analog switch input</a:t>
            </a:r>
          </a:p>
          <a:p>
            <a:pPr eaLnBrk="1" hangingPunct="1"/>
            <a:r>
              <a:rPr lang="en-US" altLang="zh-CN" smtClean="0"/>
              <a:t>The only caveat is that if you want to use these new features, you will need to change software </a:t>
            </a:r>
          </a:p>
          <a:p>
            <a:pPr eaLnBrk="1" hangingPunct="1"/>
            <a:endParaRPr lang="zh-CN" altLang="en-US" smtClean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39DF886-A3D9-4706-9DC8-FEE1A96F5B48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39DF886-A3D9-4706-9DC8-FEE1A96F5B48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39DF886-A3D9-4706-9DC8-FEE1A96F5B48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39DF886-A3D9-4706-9DC8-FEE1A96F5B48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ABC469A-CF78-4CA3-A43A-4E8F1680F18B}" type="slidenum">
              <a:rPr lang="en-US"/>
              <a:pPr/>
              <a:t>5</a:t>
            </a:fld>
            <a:endParaRPr lang="en-US"/>
          </a:p>
        </p:txBody>
      </p:sp>
      <p:sp>
        <p:nvSpPr>
          <p:cNvPr id="1564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676650" y="717550"/>
            <a:ext cx="3201988" cy="2401888"/>
          </a:xfrm>
          <a:ln/>
        </p:spPr>
      </p:sp>
      <p:sp>
        <p:nvSpPr>
          <p:cNvPr id="1564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68325" y="3279775"/>
            <a:ext cx="6178550" cy="5603875"/>
          </a:xfrm>
        </p:spPr>
        <p:txBody>
          <a:bodyPr/>
          <a:lstStyle/>
          <a:p>
            <a:r>
              <a:rPr lang="en-US" altLang="zh-CN" dirty="0"/>
              <a:t>However in automotive ECU scenario, </a:t>
            </a:r>
            <a:r>
              <a:rPr lang="en-US" altLang="zh-CN" dirty="0" err="1"/>
              <a:t>bootloader</a:t>
            </a:r>
            <a:r>
              <a:rPr lang="en-US" altLang="zh-CN" dirty="0"/>
              <a:t> has a little different meaning. In automotive ECU, that is </a:t>
            </a:r>
            <a:r>
              <a:rPr lang="en-US" altLang="zh-CN" dirty="0" err="1"/>
              <a:t>bootloader</a:t>
            </a:r>
            <a:r>
              <a:rPr lang="en-US" altLang="zh-CN" dirty="0"/>
              <a:t> is mainly used as an application updating routine. 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ABC469A-CF78-4CA3-A43A-4E8F1680F18B}" type="slidenum">
              <a:rPr lang="en-US"/>
              <a:pPr/>
              <a:t>6</a:t>
            </a:fld>
            <a:endParaRPr lang="en-US"/>
          </a:p>
        </p:txBody>
      </p:sp>
      <p:sp>
        <p:nvSpPr>
          <p:cNvPr id="1564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676650" y="717550"/>
            <a:ext cx="3201988" cy="2401888"/>
          </a:xfrm>
          <a:ln/>
        </p:spPr>
      </p:sp>
      <p:sp>
        <p:nvSpPr>
          <p:cNvPr id="1564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68325" y="3279775"/>
            <a:ext cx="6178550" cy="5603875"/>
          </a:xfrm>
        </p:spPr>
        <p:txBody>
          <a:bodyPr/>
          <a:lstStyle/>
          <a:p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- If the application is not available/corrupted, then the </a:t>
            </a:r>
            <a:r>
              <a:rPr lang="en-US" sz="1200" kern="1200" dirty="0" err="1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bootloader</a:t>
            </a:r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 is executed in any case.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ABC469A-CF78-4CA3-A43A-4E8F1680F18B}" type="slidenum">
              <a:rPr lang="en-US"/>
              <a:pPr/>
              <a:t>7</a:t>
            </a:fld>
            <a:endParaRPr lang="en-US"/>
          </a:p>
        </p:txBody>
      </p:sp>
      <p:sp>
        <p:nvSpPr>
          <p:cNvPr id="1564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676650" y="717550"/>
            <a:ext cx="3201988" cy="2401888"/>
          </a:xfrm>
          <a:ln/>
        </p:spPr>
      </p:sp>
      <p:sp>
        <p:nvSpPr>
          <p:cNvPr id="1564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68325" y="3279775"/>
            <a:ext cx="6178550" cy="5603875"/>
          </a:xfrm>
        </p:spPr>
        <p:txBody>
          <a:bodyPr/>
          <a:lstStyle/>
          <a:p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- If the application is not available/corrupted, then the </a:t>
            </a:r>
            <a:r>
              <a:rPr lang="en-US" sz="1200" kern="1200" dirty="0" err="1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bootloader</a:t>
            </a:r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 is executed in any case.</a:t>
            </a:r>
          </a:p>
          <a:p>
            <a:pPr>
              <a:buFontTx/>
              <a:buChar char="-"/>
            </a:pPr>
            <a:r>
              <a:rPr lang="en-US" altLang="zh-CN" dirty="0" smtClean="0"/>
              <a:t>Different</a:t>
            </a:r>
            <a:r>
              <a:rPr lang="en-US" altLang="zh-CN" baseline="0" dirty="0" smtClean="0"/>
              <a:t> memory due to functionality and protection purposes. </a:t>
            </a:r>
          </a:p>
          <a:p>
            <a:pPr lvl="1">
              <a:buFontTx/>
              <a:buChar char="-"/>
            </a:pPr>
            <a:r>
              <a:rPr lang="en-US" altLang="zh-CN" baseline="0" dirty="0" smtClean="0"/>
              <a:t>Functionality: If </a:t>
            </a:r>
            <a:r>
              <a:rPr lang="en-US" altLang="zh-CN" baseline="0" dirty="0" err="1" smtClean="0"/>
              <a:t>bootloader</a:t>
            </a:r>
            <a:r>
              <a:rPr lang="en-US" altLang="zh-CN" baseline="0" dirty="0" smtClean="0"/>
              <a:t> and user application codes reside in different Flash Blocks, the </a:t>
            </a:r>
            <a:r>
              <a:rPr lang="en-US" altLang="zh-CN" baseline="0" dirty="0" err="1" smtClean="0"/>
              <a:t>Bootoader</a:t>
            </a:r>
            <a:r>
              <a:rPr lang="en-US" altLang="zh-CN" baseline="0" dirty="0" smtClean="0"/>
              <a:t> may execute Flash commands in </a:t>
            </a:r>
            <a:r>
              <a:rPr lang="en-US" altLang="zh-CN" baseline="0" dirty="0" err="1" smtClean="0"/>
              <a:t>appl</a:t>
            </a:r>
            <a:r>
              <a:rPr lang="en-US" altLang="zh-CN" baseline="0" dirty="0" smtClean="0"/>
              <a:t> code directly (only between 2 banks R-W-W is allowed), otherwise, it is mandatory to run the Flash commands from RAM.</a:t>
            </a:r>
          </a:p>
          <a:p>
            <a:pPr lvl="1">
              <a:buFontTx/>
              <a:buChar char="-"/>
            </a:pPr>
            <a:r>
              <a:rPr lang="en-US" altLang="zh-CN" baseline="0" dirty="0" smtClean="0"/>
              <a:t> Protection: The </a:t>
            </a:r>
            <a:r>
              <a:rPr lang="en-US" altLang="zh-CN" baseline="0" dirty="0" err="1" smtClean="0"/>
              <a:t>booloader</a:t>
            </a:r>
            <a:r>
              <a:rPr lang="en-US" altLang="zh-CN" baseline="0" dirty="0" smtClean="0"/>
              <a:t> must reside in different Flash erase sector than user appl. To no be affected for erasing memory.</a:t>
            </a:r>
          </a:p>
          <a:p>
            <a:pPr lvl="1">
              <a:buFontTx/>
              <a:buChar char="-"/>
            </a:pPr>
            <a:endParaRPr lang="en-US" altLang="zh-CN" baseline="0" dirty="0" smtClean="0"/>
          </a:p>
          <a:p>
            <a:r>
              <a:rPr lang="en-US" sz="1200" kern="1200" baseline="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Currently commercialized flash memory generally uses block-wise access control ; While erasing information in a certain block, reading information</a:t>
            </a:r>
          </a:p>
          <a:p>
            <a:r>
              <a:rPr lang="en-US" sz="1200" kern="1200" baseline="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in the block is impossible. Therefore, the program implementing downloading should reside in RAM </a:t>
            </a:r>
            <a:r>
              <a:rPr lang="pt-BR" sz="1200" kern="1200" baseline="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area</a:t>
            </a:r>
            <a:r>
              <a:rPr lang="pt-BR" sz="800" kern="1200" baseline="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.</a:t>
            </a:r>
            <a:endParaRPr lang="en-US" altLang="zh-CN" baseline="0" dirty="0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ABC469A-CF78-4CA3-A43A-4E8F1680F18B}" type="slidenum">
              <a:rPr lang="en-US"/>
              <a:pPr/>
              <a:t>8</a:t>
            </a:fld>
            <a:endParaRPr lang="en-US"/>
          </a:p>
        </p:txBody>
      </p:sp>
      <p:sp>
        <p:nvSpPr>
          <p:cNvPr id="1564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676650" y="717550"/>
            <a:ext cx="3201988" cy="2401888"/>
          </a:xfrm>
          <a:ln/>
        </p:spPr>
      </p:sp>
      <p:sp>
        <p:nvSpPr>
          <p:cNvPr id="1564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68325" y="3279775"/>
            <a:ext cx="6178550" cy="5603875"/>
          </a:xfrm>
        </p:spPr>
        <p:txBody>
          <a:bodyPr/>
          <a:lstStyle/>
          <a:p>
            <a:pPr>
              <a:buFontTx/>
              <a:buChar char="-"/>
            </a:pPr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 Even though</a:t>
            </a:r>
            <a:r>
              <a:rPr lang="en-US" sz="1200" kern="1200" baseline="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 the memory location of </a:t>
            </a:r>
            <a:r>
              <a:rPr lang="en-US" sz="1200" kern="1200" baseline="0" dirty="0" err="1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bootloader</a:t>
            </a:r>
            <a:r>
              <a:rPr lang="en-US" sz="1200" kern="1200" baseline="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 for S12X is a designer’s assumption, it is no allowed R-W-W operation and the Flash commands (erase/write) must be performed by </a:t>
            </a:r>
            <a:r>
              <a:rPr lang="en-US" sz="1200" kern="1200" baseline="0" dirty="0" err="1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bootloader</a:t>
            </a:r>
            <a:r>
              <a:rPr lang="en-US" sz="1200" kern="1200" baseline="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 code from RAM memory.</a:t>
            </a:r>
          </a:p>
          <a:p>
            <a:pPr>
              <a:buFontTx/>
              <a:buNone/>
            </a:pPr>
            <a:r>
              <a:rPr lang="en-US" sz="1200" dirty="0" smtClean="0"/>
              <a:t>- Flash driver routines must not be implemented in the </a:t>
            </a:r>
            <a:r>
              <a:rPr lang="en-US" sz="1200" dirty="0" err="1" smtClean="0"/>
              <a:t>bootloader</a:t>
            </a:r>
            <a:r>
              <a:rPr lang="en-US" sz="1200" dirty="0" smtClean="0"/>
              <a:t> but downloadable by the programmer.</a:t>
            </a:r>
          </a:p>
          <a:p>
            <a:pPr>
              <a:buFontTx/>
              <a:buChar char="-"/>
            </a:pPr>
            <a:endParaRPr lang="en-US" altLang="zh-CN" dirty="0" smtClean="0"/>
          </a:p>
          <a:p>
            <a:pPr>
              <a:buFontTx/>
              <a:buChar char="-"/>
            </a:pPr>
            <a:endParaRPr lang="en-US" altLang="zh-CN" dirty="0" smtClean="0"/>
          </a:p>
          <a:p>
            <a:pPr>
              <a:buFontTx/>
              <a:buChar char="-"/>
            </a:pPr>
            <a:endParaRPr lang="en-US" altLang="zh-CN" dirty="0" smtClean="0"/>
          </a:p>
          <a:p>
            <a:pPr>
              <a:buFontTx/>
              <a:buChar char="-"/>
            </a:pPr>
            <a:r>
              <a:rPr lang="en-US" sz="1200" b="1" kern="1200" baseline="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RCHW = Reset Configuration Half Word Source</a:t>
            </a:r>
            <a:endParaRPr lang="en-US" altLang="zh-CN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39DF886-A3D9-4706-9DC8-FEE1A96F5B48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63"/>
          <p:cNvGrpSpPr>
            <a:grpSpLocks/>
          </p:cNvGrpSpPr>
          <p:nvPr/>
        </p:nvGrpSpPr>
        <p:grpSpPr bwMode="auto">
          <a:xfrm>
            <a:off x="7278688" y="6148388"/>
            <a:ext cx="1771650" cy="477837"/>
            <a:chOff x="4288" y="3754"/>
            <a:chExt cx="1228" cy="331"/>
          </a:xfrm>
        </p:grpSpPr>
        <p:sp>
          <p:nvSpPr>
            <p:cNvPr id="5" name="Text Box 129"/>
            <p:cNvSpPr txBox="1">
              <a:spLocks noChangeAspect="1" noChangeArrowheads="1"/>
            </p:cNvSpPr>
            <p:nvPr/>
          </p:nvSpPr>
          <p:spPr bwMode="black">
            <a:xfrm>
              <a:off x="5301" y="3883"/>
              <a:ext cx="215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sz="400" b="1"/>
                <a:t>TM</a:t>
              </a:r>
            </a:p>
          </p:txBody>
        </p:sp>
        <p:sp>
          <p:nvSpPr>
            <p:cNvPr id="6" name="Freeform 130"/>
            <p:cNvSpPr>
              <a:spLocks noChangeAspect="1"/>
            </p:cNvSpPr>
            <p:nvPr/>
          </p:nvSpPr>
          <p:spPr bwMode="black">
            <a:xfrm>
              <a:off x="4862" y="4049"/>
              <a:ext cx="34" cy="36"/>
            </a:xfrm>
            <a:custGeom>
              <a:avLst/>
              <a:gdLst/>
              <a:ahLst/>
              <a:cxnLst>
                <a:cxn ang="0">
                  <a:pos x="7" y="19"/>
                </a:cxn>
                <a:cxn ang="0">
                  <a:pos x="14" y="26"/>
                </a:cxn>
                <a:cxn ang="0">
                  <a:pos x="21" y="21"/>
                </a:cxn>
                <a:cxn ang="0">
                  <a:pos x="5" y="8"/>
                </a:cxn>
                <a:cxn ang="0">
                  <a:pos x="17" y="0"/>
                </a:cxn>
                <a:cxn ang="0">
                  <a:pos x="28" y="9"/>
                </a:cxn>
                <a:cxn ang="0">
                  <a:pos x="23" y="10"/>
                </a:cxn>
                <a:cxn ang="0">
                  <a:pos x="17" y="4"/>
                </a:cxn>
                <a:cxn ang="0">
                  <a:pos x="10" y="8"/>
                </a:cxn>
                <a:cxn ang="0">
                  <a:pos x="26" y="21"/>
                </a:cxn>
                <a:cxn ang="0">
                  <a:pos x="12" y="30"/>
                </a:cxn>
                <a:cxn ang="0">
                  <a:pos x="1" y="20"/>
                </a:cxn>
                <a:cxn ang="0">
                  <a:pos x="7" y="19"/>
                </a:cxn>
              </a:cxnLst>
              <a:rect l="0" t="0" r="r" b="b"/>
              <a:pathLst>
                <a:path w="29" h="30">
                  <a:moveTo>
                    <a:pt x="7" y="19"/>
                  </a:moveTo>
                  <a:cubicBezTo>
                    <a:pt x="6" y="25"/>
                    <a:pt x="10" y="26"/>
                    <a:pt x="14" y="26"/>
                  </a:cubicBezTo>
                  <a:cubicBezTo>
                    <a:pt x="16" y="26"/>
                    <a:pt x="20" y="26"/>
                    <a:pt x="21" y="21"/>
                  </a:cubicBezTo>
                  <a:cubicBezTo>
                    <a:pt x="22" y="14"/>
                    <a:pt x="2" y="20"/>
                    <a:pt x="5" y="8"/>
                  </a:cubicBezTo>
                  <a:cubicBezTo>
                    <a:pt x="6" y="2"/>
                    <a:pt x="12" y="0"/>
                    <a:pt x="17" y="0"/>
                  </a:cubicBezTo>
                  <a:cubicBezTo>
                    <a:pt x="21" y="0"/>
                    <a:pt x="29" y="2"/>
                    <a:pt x="28" y="9"/>
                  </a:cubicBezTo>
                  <a:cubicBezTo>
                    <a:pt x="23" y="10"/>
                    <a:pt x="23" y="10"/>
                    <a:pt x="23" y="10"/>
                  </a:cubicBezTo>
                  <a:cubicBezTo>
                    <a:pt x="23" y="6"/>
                    <a:pt x="20" y="4"/>
                    <a:pt x="17" y="4"/>
                  </a:cubicBezTo>
                  <a:cubicBezTo>
                    <a:pt x="14" y="4"/>
                    <a:pt x="10" y="4"/>
                    <a:pt x="10" y="8"/>
                  </a:cubicBezTo>
                  <a:cubicBezTo>
                    <a:pt x="8" y="15"/>
                    <a:pt x="28" y="10"/>
                    <a:pt x="26" y="21"/>
                  </a:cubicBezTo>
                  <a:cubicBezTo>
                    <a:pt x="25" y="27"/>
                    <a:pt x="18" y="30"/>
                    <a:pt x="12" y="30"/>
                  </a:cubicBezTo>
                  <a:cubicBezTo>
                    <a:pt x="6" y="30"/>
                    <a:pt x="0" y="27"/>
                    <a:pt x="1" y="20"/>
                  </a:cubicBezTo>
                  <a:lnTo>
                    <a:pt x="7" y="19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7" name="Freeform 131"/>
            <p:cNvSpPr>
              <a:spLocks noChangeAspect="1" noEditPoints="1"/>
            </p:cNvSpPr>
            <p:nvPr/>
          </p:nvSpPr>
          <p:spPr bwMode="black">
            <a:xfrm>
              <a:off x="4899" y="4049"/>
              <a:ext cx="35" cy="36"/>
            </a:xfrm>
            <a:custGeom>
              <a:avLst/>
              <a:gdLst/>
              <a:ahLst/>
              <a:cxnLst>
                <a:cxn ang="0">
                  <a:pos x="7" y="16"/>
                </a:cxn>
                <a:cxn ang="0">
                  <a:pos x="13" y="26"/>
                </a:cxn>
                <a:cxn ang="0">
                  <a:pos x="23" y="20"/>
                </a:cxn>
                <a:cxn ang="0">
                  <a:pos x="27" y="20"/>
                </a:cxn>
                <a:cxn ang="0">
                  <a:pos x="12" y="30"/>
                </a:cxn>
                <a:cxn ang="0">
                  <a:pos x="1" y="15"/>
                </a:cxn>
                <a:cxn ang="0">
                  <a:pos x="18" y="0"/>
                </a:cxn>
                <a:cxn ang="0">
                  <a:pos x="29" y="15"/>
                </a:cxn>
                <a:cxn ang="0">
                  <a:pos x="28" y="16"/>
                </a:cxn>
                <a:cxn ang="0">
                  <a:pos x="7" y="16"/>
                </a:cxn>
                <a:cxn ang="0">
                  <a:pos x="24" y="12"/>
                </a:cxn>
                <a:cxn ang="0">
                  <a:pos x="17" y="4"/>
                </a:cxn>
                <a:cxn ang="0">
                  <a:pos x="7" y="12"/>
                </a:cxn>
                <a:cxn ang="0">
                  <a:pos x="24" y="12"/>
                </a:cxn>
              </a:cxnLst>
              <a:rect l="0" t="0" r="r" b="b"/>
              <a:pathLst>
                <a:path w="30" h="30">
                  <a:moveTo>
                    <a:pt x="7" y="16"/>
                  </a:moveTo>
                  <a:cubicBezTo>
                    <a:pt x="5" y="22"/>
                    <a:pt x="8" y="26"/>
                    <a:pt x="13" y="26"/>
                  </a:cubicBezTo>
                  <a:cubicBezTo>
                    <a:pt x="18" y="26"/>
                    <a:pt x="21" y="24"/>
                    <a:pt x="23" y="20"/>
                  </a:cubicBezTo>
                  <a:cubicBezTo>
                    <a:pt x="27" y="20"/>
                    <a:pt x="27" y="20"/>
                    <a:pt x="27" y="20"/>
                  </a:cubicBezTo>
                  <a:cubicBezTo>
                    <a:pt x="24" y="27"/>
                    <a:pt x="19" y="30"/>
                    <a:pt x="12" y="30"/>
                  </a:cubicBezTo>
                  <a:cubicBezTo>
                    <a:pt x="3" y="30"/>
                    <a:pt x="0" y="23"/>
                    <a:pt x="1" y="15"/>
                  </a:cubicBezTo>
                  <a:cubicBezTo>
                    <a:pt x="3" y="6"/>
                    <a:pt x="9" y="0"/>
                    <a:pt x="18" y="0"/>
                  </a:cubicBezTo>
                  <a:cubicBezTo>
                    <a:pt x="27" y="0"/>
                    <a:pt x="30" y="6"/>
                    <a:pt x="29" y="15"/>
                  </a:cubicBezTo>
                  <a:cubicBezTo>
                    <a:pt x="28" y="16"/>
                    <a:pt x="28" y="16"/>
                    <a:pt x="28" y="16"/>
                  </a:cubicBezTo>
                  <a:lnTo>
                    <a:pt x="7" y="16"/>
                  </a:lnTo>
                  <a:close/>
                  <a:moveTo>
                    <a:pt x="24" y="12"/>
                  </a:moveTo>
                  <a:cubicBezTo>
                    <a:pt x="24" y="8"/>
                    <a:pt x="22" y="4"/>
                    <a:pt x="17" y="4"/>
                  </a:cubicBezTo>
                  <a:cubicBezTo>
                    <a:pt x="12" y="4"/>
                    <a:pt x="8" y="8"/>
                    <a:pt x="7" y="12"/>
                  </a:cubicBezTo>
                  <a:lnTo>
                    <a:pt x="24" y="12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8" name="Freeform 132"/>
            <p:cNvSpPr>
              <a:spLocks noChangeAspect="1"/>
            </p:cNvSpPr>
            <p:nvPr/>
          </p:nvSpPr>
          <p:spPr bwMode="black">
            <a:xfrm>
              <a:off x="4937" y="4049"/>
              <a:ext cx="53" cy="35"/>
            </a:xfrm>
            <a:custGeom>
              <a:avLst/>
              <a:gdLst/>
              <a:ahLst/>
              <a:cxnLst>
                <a:cxn ang="0">
                  <a:pos x="5" y="1"/>
                </a:cxn>
                <a:cxn ang="0">
                  <a:pos x="10" y="1"/>
                </a:cxn>
                <a:cxn ang="0">
                  <a:pos x="9" y="4"/>
                </a:cxn>
                <a:cxn ang="0">
                  <a:pos x="9" y="4"/>
                </a:cxn>
                <a:cxn ang="0">
                  <a:pos x="18" y="0"/>
                </a:cxn>
                <a:cxn ang="0">
                  <a:pos x="26" y="5"/>
                </a:cxn>
                <a:cxn ang="0">
                  <a:pos x="35" y="0"/>
                </a:cxn>
                <a:cxn ang="0">
                  <a:pos x="43" y="10"/>
                </a:cxn>
                <a:cxn ang="0">
                  <a:pos x="39" y="29"/>
                </a:cxn>
                <a:cxn ang="0">
                  <a:pos x="34" y="29"/>
                </a:cxn>
                <a:cxn ang="0">
                  <a:pos x="38" y="10"/>
                </a:cxn>
                <a:cxn ang="0">
                  <a:pos x="34" y="4"/>
                </a:cxn>
                <a:cxn ang="0">
                  <a:pos x="26" y="10"/>
                </a:cxn>
                <a:cxn ang="0">
                  <a:pos x="22" y="29"/>
                </a:cxn>
                <a:cxn ang="0">
                  <a:pos x="17" y="29"/>
                </a:cxn>
                <a:cxn ang="0">
                  <a:pos x="21" y="10"/>
                </a:cxn>
                <a:cxn ang="0">
                  <a:pos x="17" y="4"/>
                </a:cxn>
                <a:cxn ang="0">
                  <a:pos x="8" y="10"/>
                </a:cxn>
                <a:cxn ang="0">
                  <a:pos x="5" y="29"/>
                </a:cxn>
                <a:cxn ang="0">
                  <a:pos x="0" y="29"/>
                </a:cxn>
                <a:cxn ang="0">
                  <a:pos x="5" y="1"/>
                </a:cxn>
              </a:cxnLst>
              <a:rect l="0" t="0" r="r" b="b"/>
              <a:pathLst>
                <a:path w="44" h="29">
                  <a:moveTo>
                    <a:pt x="5" y="1"/>
                  </a:moveTo>
                  <a:cubicBezTo>
                    <a:pt x="10" y="1"/>
                    <a:pt x="10" y="1"/>
                    <a:pt x="10" y="1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12" y="2"/>
                    <a:pt x="15" y="0"/>
                    <a:pt x="18" y="0"/>
                  </a:cubicBezTo>
                  <a:cubicBezTo>
                    <a:pt x="21" y="0"/>
                    <a:pt x="25" y="1"/>
                    <a:pt x="26" y="5"/>
                  </a:cubicBezTo>
                  <a:cubicBezTo>
                    <a:pt x="28" y="2"/>
                    <a:pt x="32" y="0"/>
                    <a:pt x="35" y="0"/>
                  </a:cubicBezTo>
                  <a:cubicBezTo>
                    <a:pt x="40" y="0"/>
                    <a:pt x="44" y="2"/>
                    <a:pt x="43" y="10"/>
                  </a:cubicBezTo>
                  <a:cubicBezTo>
                    <a:pt x="39" y="29"/>
                    <a:pt x="39" y="29"/>
                    <a:pt x="39" y="29"/>
                  </a:cubicBezTo>
                  <a:cubicBezTo>
                    <a:pt x="34" y="29"/>
                    <a:pt x="34" y="29"/>
                    <a:pt x="34" y="29"/>
                  </a:cubicBezTo>
                  <a:cubicBezTo>
                    <a:pt x="38" y="10"/>
                    <a:pt x="38" y="10"/>
                    <a:pt x="38" y="10"/>
                  </a:cubicBezTo>
                  <a:cubicBezTo>
                    <a:pt x="39" y="7"/>
                    <a:pt x="37" y="4"/>
                    <a:pt x="34" y="4"/>
                  </a:cubicBezTo>
                  <a:cubicBezTo>
                    <a:pt x="31" y="4"/>
                    <a:pt x="26" y="6"/>
                    <a:pt x="26" y="10"/>
                  </a:cubicBezTo>
                  <a:cubicBezTo>
                    <a:pt x="22" y="29"/>
                    <a:pt x="22" y="29"/>
                    <a:pt x="22" y="29"/>
                  </a:cubicBezTo>
                  <a:cubicBezTo>
                    <a:pt x="17" y="29"/>
                    <a:pt x="17" y="29"/>
                    <a:pt x="17" y="29"/>
                  </a:cubicBezTo>
                  <a:cubicBezTo>
                    <a:pt x="21" y="10"/>
                    <a:pt x="21" y="10"/>
                    <a:pt x="21" y="10"/>
                  </a:cubicBezTo>
                  <a:cubicBezTo>
                    <a:pt x="21" y="7"/>
                    <a:pt x="20" y="4"/>
                    <a:pt x="17" y="4"/>
                  </a:cubicBezTo>
                  <a:cubicBezTo>
                    <a:pt x="14" y="4"/>
                    <a:pt x="9" y="6"/>
                    <a:pt x="8" y="10"/>
                  </a:cubicBezTo>
                  <a:cubicBezTo>
                    <a:pt x="5" y="29"/>
                    <a:pt x="5" y="29"/>
                    <a:pt x="5" y="29"/>
                  </a:cubicBezTo>
                  <a:cubicBezTo>
                    <a:pt x="0" y="29"/>
                    <a:pt x="0" y="29"/>
                    <a:pt x="0" y="29"/>
                  </a:cubicBezTo>
                  <a:lnTo>
                    <a:pt x="5" y="1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9" name="Freeform 133"/>
            <p:cNvSpPr>
              <a:spLocks noChangeAspect="1" noEditPoints="1"/>
            </p:cNvSpPr>
            <p:nvPr/>
          </p:nvSpPr>
          <p:spPr bwMode="black">
            <a:xfrm>
              <a:off x="4993" y="4033"/>
              <a:ext cx="15" cy="51"/>
            </a:xfrm>
            <a:custGeom>
              <a:avLst/>
              <a:gdLst/>
              <a:ahLst/>
              <a:cxnLst>
                <a:cxn ang="0">
                  <a:pos x="10" y="30"/>
                </a:cxn>
                <a:cxn ang="0">
                  <a:pos x="20" y="30"/>
                </a:cxn>
                <a:cxn ang="0">
                  <a:pos x="8" y="86"/>
                </a:cxn>
                <a:cxn ang="0">
                  <a:pos x="0" y="86"/>
                </a:cxn>
                <a:cxn ang="0">
                  <a:pos x="10" y="30"/>
                </a:cxn>
                <a:cxn ang="0">
                  <a:pos x="16" y="0"/>
                </a:cxn>
                <a:cxn ang="0">
                  <a:pos x="26" y="0"/>
                </a:cxn>
                <a:cxn ang="0">
                  <a:pos x="24" y="12"/>
                </a:cxn>
                <a:cxn ang="0">
                  <a:pos x="14" y="12"/>
                </a:cxn>
                <a:cxn ang="0">
                  <a:pos x="16" y="0"/>
                </a:cxn>
              </a:cxnLst>
              <a:rect l="0" t="0" r="r" b="b"/>
              <a:pathLst>
                <a:path w="26" h="86">
                  <a:moveTo>
                    <a:pt x="10" y="30"/>
                  </a:moveTo>
                  <a:lnTo>
                    <a:pt x="20" y="30"/>
                  </a:lnTo>
                  <a:lnTo>
                    <a:pt x="8" y="86"/>
                  </a:lnTo>
                  <a:lnTo>
                    <a:pt x="0" y="86"/>
                  </a:lnTo>
                  <a:lnTo>
                    <a:pt x="10" y="30"/>
                  </a:lnTo>
                  <a:close/>
                  <a:moveTo>
                    <a:pt x="16" y="0"/>
                  </a:moveTo>
                  <a:lnTo>
                    <a:pt x="26" y="0"/>
                  </a:lnTo>
                  <a:lnTo>
                    <a:pt x="24" y="12"/>
                  </a:lnTo>
                  <a:lnTo>
                    <a:pt x="14" y="12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" name="Freeform 134"/>
            <p:cNvSpPr>
              <a:spLocks noChangeAspect="1"/>
            </p:cNvSpPr>
            <p:nvPr/>
          </p:nvSpPr>
          <p:spPr bwMode="black">
            <a:xfrm>
              <a:off x="5007" y="4049"/>
              <a:ext cx="36" cy="36"/>
            </a:xfrm>
            <a:custGeom>
              <a:avLst/>
              <a:gdLst/>
              <a:ahLst/>
              <a:cxnLst>
                <a:cxn ang="0">
                  <a:pos x="25" y="10"/>
                </a:cxn>
                <a:cxn ang="0">
                  <a:pos x="19" y="4"/>
                </a:cxn>
                <a:cxn ang="0">
                  <a:pos x="7" y="15"/>
                </a:cxn>
                <a:cxn ang="0">
                  <a:pos x="14" y="26"/>
                </a:cxn>
                <a:cxn ang="0">
                  <a:pos x="24" y="19"/>
                </a:cxn>
                <a:cxn ang="0">
                  <a:pos x="29" y="19"/>
                </a:cxn>
                <a:cxn ang="0">
                  <a:pos x="13" y="30"/>
                </a:cxn>
                <a:cxn ang="0">
                  <a:pos x="2" y="15"/>
                </a:cxn>
                <a:cxn ang="0">
                  <a:pos x="19" y="0"/>
                </a:cxn>
                <a:cxn ang="0">
                  <a:pos x="30" y="10"/>
                </a:cxn>
                <a:cxn ang="0">
                  <a:pos x="25" y="10"/>
                </a:cxn>
              </a:cxnLst>
              <a:rect l="0" t="0" r="r" b="b"/>
              <a:pathLst>
                <a:path w="30" h="30">
                  <a:moveTo>
                    <a:pt x="25" y="10"/>
                  </a:moveTo>
                  <a:cubicBezTo>
                    <a:pt x="25" y="6"/>
                    <a:pt x="22" y="4"/>
                    <a:pt x="19" y="4"/>
                  </a:cubicBezTo>
                  <a:cubicBezTo>
                    <a:pt x="12" y="4"/>
                    <a:pt x="8" y="10"/>
                    <a:pt x="7" y="15"/>
                  </a:cubicBezTo>
                  <a:cubicBezTo>
                    <a:pt x="6" y="21"/>
                    <a:pt x="8" y="26"/>
                    <a:pt x="14" y="26"/>
                  </a:cubicBezTo>
                  <a:cubicBezTo>
                    <a:pt x="19" y="26"/>
                    <a:pt x="23" y="23"/>
                    <a:pt x="24" y="19"/>
                  </a:cubicBezTo>
                  <a:cubicBezTo>
                    <a:pt x="29" y="19"/>
                    <a:pt x="29" y="19"/>
                    <a:pt x="29" y="19"/>
                  </a:cubicBezTo>
                  <a:cubicBezTo>
                    <a:pt x="27" y="26"/>
                    <a:pt x="21" y="30"/>
                    <a:pt x="13" y="30"/>
                  </a:cubicBezTo>
                  <a:cubicBezTo>
                    <a:pt x="4" y="30"/>
                    <a:pt x="0" y="24"/>
                    <a:pt x="2" y="15"/>
                  </a:cubicBezTo>
                  <a:cubicBezTo>
                    <a:pt x="4" y="6"/>
                    <a:pt x="10" y="0"/>
                    <a:pt x="19" y="0"/>
                  </a:cubicBezTo>
                  <a:cubicBezTo>
                    <a:pt x="25" y="0"/>
                    <a:pt x="30" y="3"/>
                    <a:pt x="30" y="10"/>
                  </a:cubicBezTo>
                  <a:lnTo>
                    <a:pt x="25" y="1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1" name="Freeform 135"/>
            <p:cNvSpPr>
              <a:spLocks noChangeAspect="1" noEditPoints="1"/>
            </p:cNvSpPr>
            <p:nvPr/>
          </p:nvSpPr>
          <p:spPr bwMode="black">
            <a:xfrm>
              <a:off x="5046" y="4049"/>
              <a:ext cx="36" cy="36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30" y="15"/>
                </a:cxn>
                <a:cxn ang="0">
                  <a:pos x="13" y="30"/>
                </a:cxn>
                <a:cxn ang="0">
                  <a:pos x="1" y="15"/>
                </a:cxn>
                <a:cxn ang="0">
                  <a:pos x="18" y="0"/>
                </a:cxn>
                <a:cxn ang="0">
                  <a:pos x="13" y="26"/>
                </a:cxn>
                <a:cxn ang="0">
                  <a:pos x="24" y="15"/>
                </a:cxn>
                <a:cxn ang="0">
                  <a:pos x="18" y="4"/>
                </a:cxn>
                <a:cxn ang="0">
                  <a:pos x="7" y="15"/>
                </a:cxn>
                <a:cxn ang="0">
                  <a:pos x="13" y="26"/>
                </a:cxn>
              </a:cxnLst>
              <a:rect l="0" t="0" r="r" b="b"/>
              <a:pathLst>
                <a:path w="31" h="30">
                  <a:moveTo>
                    <a:pt x="18" y="0"/>
                  </a:moveTo>
                  <a:cubicBezTo>
                    <a:pt x="27" y="0"/>
                    <a:pt x="31" y="6"/>
                    <a:pt x="30" y="15"/>
                  </a:cubicBezTo>
                  <a:cubicBezTo>
                    <a:pt x="28" y="24"/>
                    <a:pt x="21" y="30"/>
                    <a:pt x="13" y="30"/>
                  </a:cubicBezTo>
                  <a:cubicBezTo>
                    <a:pt x="4" y="30"/>
                    <a:pt x="0" y="24"/>
                    <a:pt x="1" y="15"/>
                  </a:cubicBezTo>
                  <a:cubicBezTo>
                    <a:pt x="3" y="6"/>
                    <a:pt x="10" y="0"/>
                    <a:pt x="18" y="0"/>
                  </a:cubicBezTo>
                  <a:close/>
                  <a:moveTo>
                    <a:pt x="13" y="26"/>
                  </a:moveTo>
                  <a:cubicBezTo>
                    <a:pt x="20" y="26"/>
                    <a:pt x="23" y="20"/>
                    <a:pt x="24" y="15"/>
                  </a:cubicBezTo>
                  <a:cubicBezTo>
                    <a:pt x="25" y="10"/>
                    <a:pt x="25" y="4"/>
                    <a:pt x="18" y="4"/>
                  </a:cubicBezTo>
                  <a:cubicBezTo>
                    <a:pt x="11" y="4"/>
                    <a:pt x="8" y="10"/>
                    <a:pt x="7" y="15"/>
                  </a:cubicBezTo>
                  <a:cubicBezTo>
                    <a:pt x="6" y="20"/>
                    <a:pt x="6" y="26"/>
                    <a:pt x="13" y="26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2" name="Freeform 136"/>
            <p:cNvSpPr>
              <a:spLocks noChangeAspect="1"/>
            </p:cNvSpPr>
            <p:nvPr/>
          </p:nvSpPr>
          <p:spPr bwMode="black">
            <a:xfrm>
              <a:off x="5085" y="4049"/>
              <a:ext cx="35" cy="35"/>
            </a:xfrm>
            <a:custGeom>
              <a:avLst/>
              <a:gdLst/>
              <a:ahLst/>
              <a:cxnLst>
                <a:cxn ang="0">
                  <a:pos x="5" y="1"/>
                </a:cxn>
                <a:cxn ang="0">
                  <a:pos x="10" y="1"/>
                </a:cxn>
                <a:cxn ang="0">
                  <a:pos x="9" y="4"/>
                </a:cxn>
                <a:cxn ang="0">
                  <a:pos x="10" y="4"/>
                </a:cxn>
                <a:cxn ang="0">
                  <a:pos x="19" y="0"/>
                </a:cxn>
                <a:cxn ang="0">
                  <a:pos x="27" y="10"/>
                </a:cxn>
                <a:cxn ang="0">
                  <a:pos x="23" y="29"/>
                </a:cxn>
                <a:cxn ang="0">
                  <a:pos x="18" y="29"/>
                </a:cxn>
                <a:cxn ang="0">
                  <a:pos x="22" y="11"/>
                </a:cxn>
                <a:cxn ang="0">
                  <a:pos x="17" y="4"/>
                </a:cxn>
                <a:cxn ang="0">
                  <a:pos x="8" y="12"/>
                </a:cxn>
                <a:cxn ang="0">
                  <a:pos x="5" y="29"/>
                </a:cxn>
                <a:cxn ang="0">
                  <a:pos x="0" y="29"/>
                </a:cxn>
                <a:cxn ang="0">
                  <a:pos x="5" y="1"/>
                </a:cxn>
              </a:cxnLst>
              <a:rect l="0" t="0" r="r" b="b"/>
              <a:pathLst>
                <a:path w="29" h="29">
                  <a:moveTo>
                    <a:pt x="5" y="1"/>
                  </a:moveTo>
                  <a:cubicBezTo>
                    <a:pt x="10" y="1"/>
                    <a:pt x="10" y="1"/>
                    <a:pt x="10" y="1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2" y="2"/>
                    <a:pt x="15" y="0"/>
                    <a:pt x="19" y="0"/>
                  </a:cubicBezTo>
                  <a:cubicBezTo>
                    <a:pt x="25" y="0"/>
                    <a:pt x="29" y="2"/>
                    <a:pt x="27" y="10"/>
                  </a:cubicBezTo>
                  <a:cubicBezTo>
                    <a:pt x="23" y="29"/>
                    <a:pt x="23" y="29"/>
                    <a:pt x="23" y="29"/>
                  </a:cubicBezTo>
                  <a:cubicBezTo>
                    <a:pt x="18" y="29"/>
                    <a:pt x="18" y="29"/>
                    <a:pt x="18" y="29"/>
                  </a:cubicBezTo>
                  <a:cubicBezTo>
                    <a:pt x="22" y="11"/>
                    <a:pt x="22" y="11"/>
                    <a:pt x="22" y="11"/>
                  </a:cubicBezTo>
                  <a:cubicBezTo>
                    <a:pt x="23" y="6"/>
                    <a:pt x="21" y="4"/>
                    <a:pt x="17" y="4"/>
                  </a:cubicBezTo>
                  <a:cubicBezTo>
                    <a:pt x="13" y="4"/>
                    <a:pt x="9" y="7"/>
                    <a:pt x="8" y="12"/>
                  </a:cubicBezTo>
                  <a:cubicBezTo>
                    <a:pt x="5" y="29"/>
                    <a:pt x="5" y="29"/>
                    <a:pt x="5" y="29"/>
                  </a:cubicBezTo>
                  <a:cubicBezTo>
                    <a:pt x="0" y="29"/>
                    <a:pt x="0" y="29"/>
                    <a:pt x="0" y="29"/>
                  </a:cubicBezTo>
                  <a:lnTo>
                    <a:pt x="5" y="1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3" name="Freeform 137"/>
            <p:cNvSpPr>
              <a:spLocks noChangeAspect="1" noEditPoints="1"/>
            </p:cNvSpPr>
            <p:nvPr/>
          </p:nvSpPr>
          <p:spPr bwMode="black">
            <a:xfrm>
              <a:off x="5121" y="4033"/>
              <a:ext cx="42" cy="52"/>
            </a:xfrm>
            <a:custGeom>
              <a:avLst/>
              <a:gdLst/>
              <a:ahLst/>
              <a:cxnLst>
                <a:cxn ang="0">
                  <a:pos x="26" y="43"/>
                </a:cxn>
                <a:cxn ang="0">
                  <a:pos x="21" y="43"/>
                </a:cxn>
                <a:cxn ang="0">
                  <a:pos x="22" y="40"/>
                </a:cxn>
                <a:cxn ang="0">
                  <a:pos x="22" y="40"/>
                </a:cxn>
                <a:cxn ang="0">
                  <a:pos x="22" y="40"/>
                </a:cxn>
                <a:cxn ang="0">
                  <a:pos x="12" y="44"/>
                </a:cxn>
                <a:cxn ang="0">
                  <a:pos x="1" y="29"/>
                </a:cxn>
                <a:cxn ang="0">
                  <a:pos x="18" y="14"/>
                </a:cxn>
                <a:cxn ang="0">
                  <a:pos x="26" y="18"/>
                </a:cxn>
                <a:cxn ang="0">
                  <a:pos x="26" y="18"/>
                </a:cxn>
                <a:cxn ang="0">
                  <a:pos x="30" y="0"/>
                </a:cxn>
                <a:cxn ang="0">
                  <a:pos x="35" y="0"/>
                </a:cxn>
                <a:cxn ang="0">
                  <a:pos x="26" y="43"/>
                </a:cxn>
                <a:cxn ang="0">
                  <a:pos x="13" y="40"/>
                </a:cxn>
                <a:cxn ang="0">
                  <a:pos x="24" y="29"/>
                </a:cxn>
                <a:cxn ang="0">
                  <a:pos x="17" y="18"/>
                </a:cxn>
                <a:cxn ang="0">
                  <a:pos x="6" y="29"/>
                </a:cxn>
                <a:cxn ang="0">
                  <a:pos x="13" y="40"/>
                </a:cxn>
              </a:cxnLst>
              <a:rect l="0" t="0" r="r" b="b"/>
              <a:pathLst>
                <a:path w="35" h="44">
                  <a:moveTo>
                    <a:pt x="26" y="43"/>
                  </a:moveTo>
                  <a:cubicBezTo>
                    <a:pt x="21" y="43"/>
                    <a:pt x="21" y="43"/>
                    <a:pt x="21" y="43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19" y="43"/>
                    <a:pt x="16" y="44"/>
                    <a:pt x="12" y="44"/>
                  </a:cubicBezTo>
                  <a:cubicBezTo>
                    <a:pt x="2" y="44"/>
                    <a:pt x="0" y="37"/>
                    <a:pt x="1" y="29"/>
                  </a:cubicBezTo>
                  <a:cubicBezTo>
                    <a:pt x="3" y="21"/>
                    <a:pt x="8" y="14"/>
                    <a:pt x="18" y="14"/>
                  </a:cubicBezTo>
                  <a:cubicBezTo>
                    <a:pt x="22" y="14"/>
                    <a:pt x="25" y="15"/>
                    <a:pt x="26" y="18"/>
                  </a:cubicBezTo>
                  <a:cubicBezTo>
                    <a:pt x="26" y="18"/>
                    <a:pt x="26" y="18"/>
                    <a:pt x="26" y="18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5" y="0"/>
                    <a:pt x="35" y="0"/>
                    <a:pt x="35" y="0"/>
                  </a:cubicBezTo>
                  <a:lnTo>
                    <a:pt x="26" y="43"/>
                  </a:lnTo>
                  <a:close/>
                  <a:moveTo>
                    <a:pt x="13" y="40"/>
                  </a:moveTo>
                  <a:cubicBezTo>
                    <a:pt x="20" y="40"/>
                    <a:pt x="23" y="35"/>
                    <a:pt x="24" y="29"/>
                  </a:cubicBezTo>
                  <a:cubicBezTo>
                    <a:pt x="25" y="23"/>
                    <a:pt x="23" y="18"/>
                    <a:pt x="17" y="18"/>
                  </a:cubicBezTo>
                  <a:cubicBezTo>
                    <a:pt x="11" y="18"/>
                    <a:pt x="7" y="23"/>
                    <a:pt x="6" y="29"/>
                  </a:cubicBezTo>
                  <a:cubicBezTo>
                    <a:pt x="5" y="35"/>
                    <a:pt x="7" y="40"/>
                    <a:pt x="13" y="4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4" name="Freeform 138"/>
            <p:cNvSpPr>
              <a:spLocks noChangeAspect="1"/>
            </p:cNvSpPr>
            <p:nvPr/>
          </p:nvSpPr>
          <p:spPr bwMode="black">
            <a:xfrm>
              <a:off x="5163" y="4050"/>
              <a:ext cx="34" cy="35"/>
            </a:xfrm>
            <a:custGeom>
              <a:avLst/>
              <a:gdLst/>
              <a:ahLst/>
              <a:cxnLst>
                <a:cxn ang="0">
                  <a:pos x="23" y="28"/>
                </a:cxn>
                <a:cxn ang="0">
                  <a:pos x="18" y="28"/>
                </a:cxn>
                <a:cxn ang="0">
                  <a:pos x="19" y="25"/>
                </a:cxn>
                <a:cxn ang="0">
                  <a:pos x="19" y="25"/>
                </a:cxn>
                <a:cxn ang="0">
                  <a:pos x="10" y="29"/>
                </a:cxn>
                <a:cxn ang="0">
                  <a:pos x="1" y="19"/>
                </a:cxn>
                <a:cxn ang="0">
                  <a:pos x="5" y="0"/>
                </a:cxn>
                <a:cxn ang="0">
                  <a:pos x="10" y="0"/>
                </a:cxn>
                <a:cxn ang="0">
                  <a:pos x="6" y="19"/>
                </a:cxn>
                <a:cxn ang="0">
                  <a:pos x="11" y="25"/>
                </a:cxn>
                <a:cxn ang="0">
                  <a:pos x="21" y="17"/>
                </a:cxn>
                <a:cxn ang="0">
                  <a:pos x="24" y="0"/>
                </a:cxn>
                <a:cxn ang="0">
                  <a:pos x="29" y="0"/>
                </a:cxn>
                <a:cxn ang="0">
                  <a:pos x="23" y="28"/>
                </a:cxn>
              </a:cxnLst>
              <a:rect l="0" t="0" r="r" b="b"/>
              <a:pathLst>
                <a:path w="29" h="29">
                  <a:moveTo>
                    <a:pt x="23" y="28"/>
                  </a:moveTo>
                  <a:cubicBezTo>
                    <a:pt x="18" y="28"/>
                    <a:pt x="18" y="28"/>
                    <a:pt x="18" y="28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7" y="27"/>
                    <a:pt x="13" y="29"/>
                    <a:pt x="10" y="29"/>
                  </a:cubicBezTo>
                  <a:cubicBezTo>
                    <a:pt x="4" y="29"/>
                    <a:pt x="0" y="27"/>
                    <a:pt x="1" y="19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6" y="23"/>
                    <a:pt x="8" y="25"/>
                    <a:pt x="11" y="25"/>
                  </a:cubicBezTo>
                  <a:cubicBezTo>
                    <a:pt x="16" y="25"/>
                    <a:pt x="20" y="22"/>
                    <a:pt x="21" y="17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9" y="0"/>
                    <a:pt x="29" y="0"/>
                    <a:pt x="29" y="0"/>
                  </a:cubicBezTo>
                  <a:lnTo>
                    <a:pt x="23" y="28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5" name="Freeform 139"/>
            <p:cNvSpPr>
              <a:spLocks noChangeAspect="1"/>
            </p:cNvSpPr>
            <p:nvPr/>
          </p:nvSpPr>
          <p:spPr bwMode="black">
            <a:xfrm>
              <a:off x="5198" y="4049"/>
              <a:ext cx="37" cy="36"/>
            </a:xfrm>
            <a:custGeom>
              <a:avLst/>
              <a:gdLst/>
              <a:ahLst/>
              <a:cxnLst>
                <a:cxn ang="0">
                  <a:pos x="25" y="10"/>
                </a:cxn>
                <a:cxn ang="0">
                  <a:pos x="18" y="4"/>
                </a:cxn>
                <a:cxn ang="0">
                  <a:pos x="7" y="15"/>
                </a:cxn>
                <a:cxn ang="0">
                  <a:pos x="14" y="26"/>
                </a:cxn>
                <a:cxn ang="0">
                  <a:pos x="24" y="19"/>
                </a:cxn>
                <a:cxn ang="0">
                  <a:pos x="29" y="19"/>
                </a:cxn>
                <a:cxn ang="0">
                  <a:pos x="13" y="30"/>
                </a:cxn>
                <a:cxn ang="0">
                  <a:pos x="2" y="15"/>
                </a:cxn>
                <a:cxn ang="0">
                  <a:pos x="19" y="0"/>
                </a:cxn>
                <a:cxn ang="0">
                  <a:pos x="30" y="10"/>
                </a:cxn>
                <a:cxn ang="0">
                  <a:pos x="25" y="10"/>
                </a:cxn>
              </a:cxnLst>
              <a:rect l="0" t="0" r="r" b="b"/>
              <a:pathLst>
                <a:path w="30" h="30">
                  <a:moveTo>
                    <a:pt x="25" y="10"/>
                  </a:moveTo>
                  <a:cubicBezTo>
                    <a:pt x="25" y="6"/>
                    <a:pt x="22" y="4"/>
                    <a:pt x="18" y="4"/>
                  </a:cubicBezTo>
                  <a:cubicBezTo>
                    <a:pt x="11" y="4"/>
                    <a:pt x="8" y="10"/>
                    <a:pt x="7" y="15"/>
                  </a:cubicBezTo>
                  <a:cubicBezTo>
                    <a:pt x="6" y="21"/>
                    <a:pt x="7" y="26"/>
                    <a:pt x="14" y="26"/>
                  </a:cubicBezTo>
                  <a:cubicBezTo>
                    <a:pt x="19" y="26"/>
                    <a:pt x="23" y="23"/>
                    <a:pt x="24" y="19"/>
                  </a:cubicBezTo>
                  <a:cubicBezTo>
                    <a:pt x="29" y="19"/>
                    <a:pt x="29" y="19"/>
                    <a:pt x="29" y="19"/>
                  </a:cubicBezTo>
                  <a:cubicBezTo>
                    <a:pt x="27" y="26"/>
                    <a:pt x="21" y="30"/>
                    <a:pt x="13" y="30"/>
                  </a:cubicBezTo>
                  <a:cubicBezTo>
                    <a:pt x="4" y="30"/>
                    <a:pt x="0" y="24"/>
                    <a:pt x="2" y="15"/>
                  </a:cubicBezTo>
                  <a:cubicBezTo>
                    <a:pt x="4" y="6"/>
                    <a:pt x="10" y="0"/>
                    <a:pt x="19" y="0"/>
                  </a:cubicBezTo>
                  <a:cubicBezTo>
                    <a:pt x="25" y="0"/>
                    <a:pt x="30" y="3"/>
                    <a:pt x="30" y="10"/>
                  </a:cubicBezTo>
                  <a:lnTo>
                    <a:pt x="25" y="1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6" name="Freeform 140"/>
            <p:cNvSpPr>
              <a:spLocks noChangeAspect="1"/>
            </p:cNvSpPr>
            <p:nvPr/>
          </p:nvSpPr>
          <p:spPr bwMode="black">
            <a:xfrm>
              <a:off x="5238" y="4040"/>
              <a:ext cx="21" cy="45"/>
            </a:xfrm>
            <a:custGeom>
              <a:avLst/>
              <a:gdLst/>
              <a:ahLst/>
              <a:cxnLst>
                <a:cxn ang="0">
                  <a:pos x="1" y="9"/>
                </a:cxn>
                <a:cxn ang="0">
                  <a:pos x="6" y="9"/>
                </a:cxn>
                <a:cxn ang="0">
                  <a:pos x="8" y="0"/>
                </a:cxn>
                <a:cxn ang="0">
                  <a:pos x="13" y="0"/>
                </a:cxn>
                <a:cxn ang="0">
                  <a:pos x="11" y="9"/>
                </a:cxn>
                <a:cxn ang="0">
                  <a:pos x="17" y="9"/>
                </a:cxn>
                <a:cxn ang="0">
                  <a:pos x="16" y="13"/>
                </a:cxn>
                <a:cxn ang="0">
                  <a:pos x="10" y="13"/>
                </a:cxn>
                <a:cxn ang="0">
                  <a:pos x="7" y="31"/>
                </a:cxn>
                <a:cxn ang="0">
                  <a:pos x="8" y="34"/>
                </a:cxn>
                <a:cxn ang="0">
                  <a:pos x="11" y="33"/>
                </a:cxn>
                <a:cxn ang="0">
                  <a:pos x="11" y="38"/>
                </a:cxn>
                <a:cxn ang="0">
                  <a:pos x="6" y="38"/>
                </a:cxn>
                <a:cxn ang="0">
                  <a:pos x="2" y="32"/>
                </a:cxn>
                <a:cxn ang="0">
                  <a:pos x="5" y="13"/>
                </a:cxn>
                <a:cxn ang="0">
                  <a:pos x="1" y="13"/>
                </a:cxn>
                <a:cxn ang="0">
                  <a:pos x="1" y="9"/>
                </a:cxn>
              </a:cxnLst>
              <a:rect l="0" t="0" r="r" b="b"/>
              <a:pathLst>
                <a:path w="17" h="38">
                  <a:moveTo>
                    <a:pt x="1" y="9"/>
                  </a:moveTo>
                  <a:cubicBezTo>
                    <a:pt x="6" y="9"/>
                    <a:pt x="6" y="9"/>
                    <a:pt x="6" y="9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6" y="13"/>
                    <a:pt x="16" y="13"/>
                    <a:pt x="16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7" y="31"/>
                    <a:pt x="7" y="31"/>
                    <a:pt x="7" y="31"/>
                  </a:cubicBezTo>
                  <a:cubicBezTo>
                    <a:pt x="7" y="33"/>
                    <a:pt x="6" y="34"/>
                    <a:pt x="8" y="34"/>
                  </a:cubicBezTo>
                  <a:cubicBezTo>
                    <a:pt x="9" y="34"/>
                    <a:pt x="10" y="34"/>
                    <a:pt x="11" y="33"/>
                  </a:cubicBezTo>
                  <a:cubicBezTo>
                    <a:pt x="11" y="38"/>
                    <a:pt x="11" y="38"/>
                    <a:pt x="11" y="38"/>
                  </a:cubicBezTo>
                  <a:cubicBezTo>
                    <a:pt x="9" y="38"/>
                    <a:pt x="7" y="38"/>
                    <a:pt x="6" y="38"/>
                  </a:cubicBezTo>
                  <a:cubicBezTo>
                    <a:pt x="0" y="38"/>
                    <a:pt x="1" y="36"/>
                    <a:pt x="2" y="32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1" y="13"/>
                    <a:pt x="1" y="13"/>
                    <a:pt x="1" y="13"/>
                  </a:cubicBezTo>
                  <a:lnTo>
                    <a:pt x="1" y="9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7" name="Freeform 141"/>
            <p:cNvSpPr>
              <a:spLocks noChangeAspect="1" noEditPoints="1"/>
            </p:cNvSpPr>
            <p:nvPr/>
          </p:nvSpPr>
          <p:spPr bwMode="black">
            <a:xfrm>
              <a:off x="5256" y="4049"/>
              <a:ext cx="37" cy="36"/>
            </a:xfrm>
            <a:custGeom>
              <a:avLst/>
              <a:gdLst/>
              <a:ahLst/>
              <a:cxnLst>
                <a:cxn ang="0">
                  <a:pos x="19" y="0"/>
                </a:cxn>
                <a:cxn ang="0">
                  <a:pos x="30" y="15"/>
                </a:cxn>
                <a:cxn ang="0">
                  <a:pos x="13" y="30"/>
                </a:cxn>
                <a:cxn ang="0">
                  <a:pos x="2" y="15"/>
                </a:cxn>
                <a:cxn ang="0">
                  <a:pos x="19" y="0"/>
                </a:cxn>
                <a:cxn ang="0">
                  <a:pos x="14" y="26"/>
                </a:cxn>
                <a:cxn ang="0">
                  <a:pos x="25" y="15"/>
                </a:cxn>
                <a:cxn ang="0">
                  <a:pos x="18" y="4"/>
                </a:cxn>
                <a:cxn ang="0">
                  <a:pos x="7" y="15"/>
                </a:cxn>
                <a:cxn ang="0">
                  <a:pos x="14" y="26"/>
                </a:cxn>
              </a:cxnLst>
              <a:rect l="0" t="0" r="r" b="b"/>
              <a:pathLst>
                <a:path w="32" h="30">
                  <a:moveTo>
                    <a:pt x="19" y="0"/>
                  </a:moveTo>
                  <a:cubicBezTo>
                    <a:pt x="28" y="0"/>
                    <a:pt x="32" y="6"/>
                    <a:pt x="30" y="15"/>
                  </a:cubicBezTo>
                  <a:cubicBezTo>
                    <a:pt x="29" y="24"/>
                    <a:pt x="22" y="30"/>
                    <a:pt x="13" y="30"/>
                  </a:cubicBezTo>
                  <a:cubicBezTo>
                    <a:pt x="4" y="30"/>
                    <a:pt x="0" y="24"/>
                    <a:pt x="2" y="15"/>
                  </a:cubicBezTo>
                  <a:cubicBezTo>
                    <a:pt x="4" y="6"/>
                    <a:pt x="10" y="0"/>
                    <a:pt x="19" y="0"/>
                  </a:cubicBezTo>
                  <a:close/>
                  <a:moveTo>
                    <a:pt x="14" y="26"/>
                  </a:moveTo>
                  <a:cubicBezTo>
                    <a:pt x="21" y="26"/>
                    <a:pt x="24" y="20"/>
                    <a:pt x="25" y="15"/>
                  </a:cubicBezTo>
                  <a:cubicBezTo>
                    <a:pt x="26" y="10"/>
                    <a:pt x="25" y="4"/>
                    <a:pt x="18" y="4"/>
                  </a:cubicBezTo>
                  <a:cubicBezTo>
                    <a:pt x="11" y="4"/>
                    <a:pt x="8" y="10"/>
                    <a:pt x="7" y="15"/>
                  </a:cubicBezTo>
                  <a:cubicBezTo>
                    <a:pt x="6" y="20"/>
                    <a:pt x="7" y="26"/>
                    <a:pt x="14" y="26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8" name="Freeform 142"/>
            <p:cNvSpPr>
              <a:spLocks noChangeAspect="1"/>
            </p:cNvSpPr>
            <p:nvPr/>
          </p:nvSpPr>
          <p:spPr bwMode="black">
            <a:xfrm>
              <a:off x="5296" y="4049"/>
              <a:ext cx="25" cy="35"/>
            </a:xfrm>
            <a:custGeom>
              <a:avLst/>
              <a:gdLst/>
              <a:ahLst/>
              <a:cxnLst>
                <a:cxn ang="0">
                  <a:pos x="6" y="1"/>
                </a:cxn>
                <a:cxn ang="0">
                  <a:pos x="11" y="1"/>
                </a:cxn>
                <a:cxn ang="0">
                  <a:pos x="10" y="6"/>
                </a:cxn>
                <a:cxn ang="0">
                  <a:pos x="10" y="6"/>
                </a:cxn>
                <a:cxn ang="0">
                  <a:pos x="21" y="0"/>
                </a:cxn>
                <a:cxn ang="0">
                  <a:pos x="20" y="6"/>
                </a:cxn>
                <a:cxn ang="0">
                  <a:pos x="17" y="6"/>
                </a:cxn>
                <a:cxn ang="0">
                  <a:pos x="8" y="13"/>
                </a:cxn>
                <a:cxn ang="0">
                  <a:pos x="5" y="29"/>
                </a:cxn>
                <a:cxn ang="0">
                  <a:pos x="0" y="29"/>
                </a:cxn>
                <a:cxn ang="0">
                  <a:pos x="6" y="1"/>
                </a:cxn>
              </a:cxnLst>
              <a:rect l="0" t="0" r="r" b="b"/>
              <a:pathLst>
                <a:path w="21" h="29">
                  <a:moveTo>
                    <a:pt x="6" y="1"/>
                  </a:moveTo>
                  <a:cubicBezTo>
                    <a:pt x="11" y="1"/>
                    <a:pt x="11" y="1"/>
                    <a:pt x="11" y="1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3" y="2"/>
                    <a:pt x="16" y="0"/>
                    <a:pt x="21" y="0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19" y="6"/>
                    <a:pt x="18" y="6"/>
                    <a:pt x="17" y="6"/>
                  </a:cubicBezTo>
                  <a:cubicBezTo>
                    <a:pt x="12" y="6"/>
                    <a:pt x="9" y="10"/>
                    <a:pt x="8" y="13"/>
                  </a:cubicBezTo>
                  <a:cubicBezTo>
                    <a:pt x="5" y="29"/>
                    <a:pt x="5" y="29"/>
                    <a:pt x="5" y="29"/>
                  </a:cubicBezTo>
                  <a:cubicBezTo>
                    <a:pt x="0" y="29"/>
                    <a:pt x="0" y="29"/>
                    <a:pt x="0" y="29"/>
                  </a:cubicBezTo>
                  <a:lnTo>
                    <a:pt x="6" y="1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9" name="Freeform 143"/>
            <p:cNvSpPr>
              <a:spLocks noChangeAspect="1"/>
            </p:cNvSpPr>
            <p:nvPr/>
          </p:nvSpPr>
          <p:spPr bwMode="black">
            <a:xfrm>
              <a:off x="4362" y="3754"/>
              <a:ext cx="88" cy="48"/>
            </a:xfrm>
            <a:custGeom>
              <a:avLst/>
              <a:gdLst/>
              <a:ahLst/>
              <a:cxnLst>
                <a:cxn ang="0">
                  <a:pos x="56" y="82"/>
                </a:cxn>
                <a:cxn ang="0">
                  <a:pos x="146" y="28"/>
                </a:cxn>
                <a:cxn ang="0">
                  <a:pos x="90" y="0"/>
                </a:cxn>
                <a:cxn ang="0">
                  <a:pos x="0" y="54"/>
                </a:cxn>
                <a:cxn ang="0">
                  <a:pos x="56" y="82"/>
                </a:cxn>
              </a:cxnLst>
              <a:rect l="0" t="0" r="r" b="b"/>
              <a:pathLst>
                <a:path w="146" h="82">
                  <a:moveTo>
                    <a:pt x="56" y="82"/>
                  </a:moveTo>
                  <a:lnTo>
                    <a:pt x="146" y="28"/>
                  </a:lnTo>
                  <a:lnTo>
                    <a:pt x="90" y="0"/>
                  </a:lnTo>
                  <a:lnTo>
                    <a:pt x="0" y="54"/>
                  </a:lnTo>
                  <a:lnTo>
                    <a:pt x="56" y="82"/>
                  </a:lnTo>
                  <a:close/>
                </a:path>
              </a:pathLst>
            </a:custGeom>
            <a:solidFill>
              <a:srgbClr val="FF4F00"/>
            </a:soli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0" name="Freeform 144"/>
            <p:cNvSpPr>
              <a:spLocks noChangeAspect="1"/>
            </p:cNvSpPr>
            <p:nvPr/>
          </p:nvSpPr>
          <p:spPr bwMode="black">
            <a:xfrm>
              <a:off x="4413" y="3780"/>
              <a:ext cx="86" cy="48"/>
            </a:xfrm>
            <a:custGeom>
              <a:avLst/>
              <a:gdLst/>
              <a:ahLst/>
              <a:cxnLst>
                <a:cxn ang="0">
                  <a:pos x="54" y="84"/>
                </a:cxn>
                <a:cxn ang="0">
                  <a:pos x="144" y="30"/>
                </a:cxn>
                <a:cxn ang="0">
                  <a:pos x="90" y="0"/>
                </a:cxn>
                <a:cxn ang="0">
                  <a:pos x="0" y="54"/>
                </a:cxn>
                <a:cxn ang="0">
                  <a:pos x="54" y="84"/>
                </a:cxn>
              </a:cxnLst>
              <a:rect l="0" t="0" r="r" b="b"/>
              <a:pathLst>
                <a:path w="144" h="84">
                  <a:moveTo>
                    <a:pt x="54" y="84"/>
                  </a:moveTo>
                  <a:lnTo>
                    <a:pt x="144" y="30"/>
                  </a:lnTo>
                  <a:lnTo>
                    <a:pt x="90" y="0"/>
                  </a:lnTo>
                  <a:lnTo>
                    <a:pt x="0" y="54"/>
                  </a:lnTo>
                  <a:lnTo>
                    <a:pt x="54" y="84"/>
                  </a:lnTo>
                  <a:close/>
                </a:path>
              </a:pathLst>
            </a:custGeom>
            <a:solidFill>
              <a:srgbClr val="FED95E"/>
            </a:soli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1" name="Freeform 145"/>
            <p:cNvSpPr>
              <a:spLocks noChangeAspect="1"/>
            </p:cNvSpPr>
            <p:nvPr/>
          </p:nvSpPr>
          <p:spPr bwMode="black">
            <a:xfrm>
              <a:off x="4461" y="3805"/>
              <a:ext cx="88" cy="51"/>
            </a:xfrm>
            <a:custGeom>
              <a:avLst/>
              <a:gdLst/>
              <a:ahLst/>
              <a:cxnLst>
                <a:cxn ang="0">
                  <a:pos x="56" y="82"/>
                </a:cxn>
                <a:cxn ang="0">
                  <a:pos x="146" y="28"/>
                </a:cxn>
                <a:cxn ang="0">
                  <a:pos x="90" y="0"/>
                </a:cxn>
                <a:cxn ang="0">
                  <a:pos x="0" y="54"/>
                </a:cxn>
                <a:cxn ang="0">
                  <a:pos x="56" y="82"/>
                </a:cxn>
              </a:cxnLst>
              <a:rect l="0" t="0" r="r" b="b"/>
              <a:pathLst>
                <a:path w="146" h="82">
                  <a:moveTo>
                    <a:pt x="56" y="82"/>
                  </a:moveTo>
                  <a:lnTo>
                    <a:pt x="146" y="28"/>
                  </a:lnTo>
                  <a:lnTo>
                    <a:pt x="90" y="0"/>
                  </a:lnTo>
                  <a:lnTo>
                    <a:pt x="0" y="54"/>
                  </a:lnTo>
                  <a:lnTo>
                    <a:pt x="56" y="82"/>
                  </a:lnTo>
                  <a:close/>
                </a:path>
              </a:pathLst>
            </a:custGeom>
            <a:solidFill>
              <a:srgbClr val="FF4F00"/>
            </a:soli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2" name="Freeform 146"/>
            <p:cNvSpPr>
              <a:spLocks noChangeAspect="1"/>
            </p:cNvSpPr>
            <p:nvPr/>
          </p:nvSpPr>
          <p:spPr bwMode="black">
            <a:xfrm>
              <a:off x="4387" y="3850"/>
              <a:ext cx="88" cy="51"/>
            </a:xfrm>
            <a:custGeom>
              <a:avLst/>
              <a:gdLst/>
              <a:ahLst/>
              <a:cxnLst>
                <a:cxn ang="0">
                  <a:pos x="56" y="84"/>
                </a:cxn>
                <a:cxn ang="0">
                  <a:pos x="146" y="30"/>
                </a:cxn>
                <a:cxn ang="0">
                  <a:pos x="90" y="0"/>
                </a:cxn>
                <a:cxn ang="0">
                  <a:pos x="0" y="54"/>
                </a:cxn>
                <a:cxn ang="0">
                  <a:pos x="56" y="84"/>
                </a:cxn>
              </a:cxnLst>
              <a:rect l="0" t="0" r="r" b="b"/>
              <a:pathLst>
                <a:path w="146" h="84">
                  <a:moveTo>
                    <a:pt x="56" y="84"/>
                  </a:moveTo>
                  <a:lnTo>
                    <a:pt x="146" y="30"/>
                  </a:lnTo>
                  <a:lnTo>
                    <a:pt x="90" y="0"/>
                  </a:lnTo>
                  <a:lnTo>
                    <a:pt x="0" y="54"/>
                  </a:lnTo>
                  <a:lnTo>
                    <a:pt x="56" y="84"/>
                  </a:lnTo>
                  <a:close/>
                </a:path>
              </a:pathLst>
            </a:custGeom>
            <a:solidFill>
              <a:srgbClr val="FED95E"/>
            </a:soli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3" name="Freeform 147"/>
            <p:cNvSpPr>
              <a:spLocks noChangeAspect="1"/>
            </p:cNvSpPr>
            <p:nvPr/>
          </p:nvSpPr>
          <p:spPr bwMode="black">
            <a:xfrm>
              <a:off x="4437" y="3877"/>
              <a:ext cx="87" cy="48"/>
            </a:xfrm>
            <a:custGeom>
              <a:avLst/>
              <a:gdLst/>
              <a:ahLst/>
              <a:cxnLst>
                <a:cxn ang="0">
                  <a:pos x="56" y="82"/>
                </a:cxn>
                <a:cxn ang="0">
                  <a:pos x="146" y="28"/>
                </a:cxn>
                <a:cxn ang="0">
                  <a:pos x="90" y="0"/>
                </a:cxn>
                <a:cxn ang="0">
                  <a:pos x="0" y="54"/>
                </a:cxn>
                <a:cxn ang="0">
                  <a:pos x="56" y="82"/>
                </a:cxn>
              </a:cxnLst>
              <a:rect l="0" t="0" r="r" b="b"/>
              <a:pathLst>
                <a:path w="146" h="82">
                  <a:moveTo>
                    <a:pt x="56" y="82"/>
                  </a:moveTo>
                  <a:lnTo>
                    <a:pt x="146" y="28"/>
                  </a:lnTo>
                  <a:lnTo>
                    <a:pt x="90" y="0"/>
                  </a:lnTo>
                  <a:lnTo>
                    <a:pt x="0" y="54"/>
                  </a:lnTo>
                  <a:lnTo>
                    <a:pt x="56" y="82"/>
                  </a:lnTo>
                  <a:close/>
                </a:path>
              </a:pathLst>
            </a:custGeom>
            <a:solidFill>
              <a:srgbClr val="FF4F00"/>
            </a:soli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4" name="Freeform 148"/>
            <p:cNvSpPr>
              <a:spLocks noChangeAspect="1"/>
            </p:cNvSpPr>
            <p:nvPr/>
          </p:nvSpPr>
          <p:spPr bwMode="black">
            <a:xfrm>
              <a:off x="4314" y="3894"/>
              <a:ext cx="86" cy="52"/>
            </a:xfrm>
            <a:custGeom>
              <a:avLst/>
              <a:gdLst/>
              <a:ahLst/>
              <a:cxnLst>
                <a:cxn ang="0">
                  <a:pos x="56" y="84"/>
                </a:cxn>
                <a:cxn ang="0">
                  <a:pos x="146" y="30"/>
                </a:cxn>
                <a:cxn ang="0">
                  <a:pos x="90" y="0"/>
                </a:cxn>
                <a:cxn ang="0">
                  <a:pos x="0" y="56"/>
                </a:cxn>
                <a:cxn ang="0">
                  <a:pos x="56" y="84"/>
                </a:cxn>
              </a:cxnLst>
              <a:rect l="0" t="0" r="r" b="b"/>
              <a:pathLst>
                <a:path w="146" h="84">
                  <a:moveTo>
                    <a:pt x="56" y="84"/>
                  </a:moveTo>
                  <a:lnTo>
                    <a:pt x="146" y="30"/>
                  </a:lnTo>
                  <a:lnTo>
                    <a:pt x="90" y="0"/>
                  </a:lnTo>
                  <a:lnTo>
                    <a:pt x="0" y="56"/>
                  </a:lnTo>
                  <a:lnTo>
                    <a:pt x="56" y="84"/>
                  </a:lnTo>
                  <a:close/>
                </a:path>
              </a:pathLst>
            </a:custGeom>
            <a:solidFill>
              <a:srgbClr val="FF4F00"/>
            </a:soli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5" name="Freeform 149"/>
            <p:cNvSpPr>
              <a:spLocks noChangeAspect="1"/>
            </p:cNvSpPr>
            <p:nvPr/>
          </p:nvSpPr>
          <p:spPr bwMode="black">
            <a:xfrm>
              <a:off x="4362" y="3920"/>
              <a:ext cx="88" cy="49"/>
            </a:xfrm>
            <a:custGeom>
              <a:avLst/>
              <a:gdLst/>
              <a:ahLst/>
              <a:cxnLst>
                <a:cxn ang="0">
                  <a:pos x="56" y="82"/>
                </a:cxn>
                <a:cxn ang="0">
                  <a:pos x="146" y="28"/>
                </a:cxn>
                <a:cxn ang="0">
                  <a:pos x="90" y="0"/>
                </a:cxn>
                <a:cxn ang="0">
                  <a:pos x="0" y="54"/>
                </a:cxn>
                <a:cxn ang="0">
                  <a:pos x="56" y="82"/>
                </a:cxn>
              </a:cxnLst>
              <a:rect l="0" t="0" r="r" b="b"/>
              <a:pathLst>
                <a:path w="146" h="82">
                  <a:moveTo>
                    <a:pt x="56" y="82"/>
                  </a:moveTo>
                  <a:lnTo>
                    <a:pt x="146" y="28"/>
                  </a:lnTo>
                  <a:lnTo>
                    <a:pt x="90" y="0"/>
                  </a:lnTo>
                  <a:lnTo>
                    <a:pt x="0" y="54"/>
                  </a:lnTo>
                  <a:lnTo>
                    <a:pt x="56" y="82"/>
                  </a:lnTo>
                  <a:close/>
                </a:path>
              </a:pathLst>
            </a:custGeom>
            <a:solidFill>
              <a:srgbClr val="FED95E"/>
            </a:soli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6" name="Freeform 150"/>
            <p:cNvSpPr>
              <a:spLocks noChangeAspect="1"/>
            </p:cNvSpPr>
            <p:nvPr/>
          </p:nvSpPr>
          <p:spPr bwMode="black">
            <a:xfrm>
              <a:off x="4288" y="3966"/>
              <a:ext cx="88" cy="49"/>
            </a:xfrm>
            <a:custGeom>
              <a:avLst/>
              <a:gdLst/>
              <a:ahLst/>
              <a:cxnLst>
                <a:cxn ang="0">
                  <a:pos x="56" y="84"/>
                </a:cxn>
                <a:cxn ang="0">
                  <a:pos x="146" y="30"/>
                </a:cxn>
                <a:cxn ang="0">
                  <a:pos x="90" y="0"/>
                </a:cxn>
                <a:cxn ang="0">
                  <a:pos x="0" y="54"/>
                </a:cxn>
                <a:cxn ang="0">
                  <a:pos x="56" y="84"/>
                </a:cxn>
              </a:cxnLst>
              <a:rect l="0" t="0" r="r" b="b"/>
              <a:pathLst>
                <a:path w="146" h="84">
                  <a:moveTo>
                    <a:pt x="56" y="84"/>
                  </a:moveTo>
                  <a:lnTo>
                    <a:pt x="146" y="30"/>
                  </a:lnTo>
                  <a:lnTo>
                    <a:pt x="90" y="0"/>
                  </a:lnTo>
                  <a:lnTo>
                    <a:pt x="0" y="54"/>
                  </a:lnTo>
                  <a:lnTo>
                    <a:pt x="56" y="84"/>
                  </a:lnTo>
                  <a:close/>
                </a:path>
              </a:pathLst>
            </a:custGeom>
            <a:solidFill>
              <a:srgbClr val="FF4F00"/>
            </a:soli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7" name="Freeform 151"/>
            <p:cNvSpPr>
              <a:spLocks noChangeAspect="1"/>
            </p:cNvSpPr>
            <p:nvPr/>
          </p:nvSpPr>
          <p:spPr bwMode="black">
            <a:xfrm>
              <a:off x="4549" y="3884"/>
              <a:ext cx="72" cy="132"/>
            </a:xfrm>
            <a:custGeom>
              <a:avLst/>
              <a:gdLst/>
              <a:ahLst/>
              <a:cxnLst>
                <a:cxn ang="0">
                  <a:pos x="12" y="45"/>
                </a:cxn>
                <a:cxn ang="0">
                  <a:pos x="0" y="45"/>
                </a:cxn>
                <a:cxn ang="0">
                  <a:pos x="3" y="30"/>
                </a:cxn>
                <a:cxn ang="0">
                  <a:pos x="15" y="30"/>
                </a:cxn>
                <a:cxn ang="0">
                  <a:pos x="17" y="22"/>
                </a:cxn>
                <a:cxn ang="0">
                  <a:pos x="44" y="0"/>
                </a:cxn>
                <a:cxn ang="0">
                  <a:pos x="59" y="1"/>
                </a:cxn>
                <a:cxn ang="0">
                  <a:pos x="56" y="19"/>
                </a:cxn>
                <a:cxn ang="0">
                  <a:pos x="49" y="19"/>
                </a:cxn>
                <a:cxn ang="0">
                  <a:pos x="40" y="25"/>
                </a:cxn>
                <a:cxn ang="0">
                  <a:pos x="39" y="30"/>
                </a:cxn>
                <a:cxn ang="0">
                  <a:pos x="54" y="30"/>
                </a:cxn>
                <a:cxn ang="0">
                  <a:pos x="51" y="45"/>
                </a:cxn>
                <a:cxn ang="0">
                  <a:pos x="36" y="45"/>
                </a:cxn>
                <a:cxn ang="0">
                  <a:pos x="23" y="110"/>
                </a:cxn>
                <a:cxn ang="0">
                  <a:pos x="0" y="110"/>
                </a:cxn>
                <a:cxn ang="0">
                  <a:pos x="12" y="45"/>
                </a:cxn>
              </a:cxnLst>
              <a:rect l="0" t="0" r="r" b="b"/>
              <a:pathLst>
                <a:path w="59" h="110">
                  <a:moveTo>
                    <a:pt x="12" y="45"/>
                  </a:moveTo>
                  <a:cubicBezTo>
                    <a:pt x="0" y="45"/>
                    <a:pt x="0" y="45"/>
                    <a:pt x="0" y="45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8" y="13"/>
                    <a:pt x="24" y="0"/>
                    <a:pt x="44" y="0"/>
                  </a:cubicBezTo>
                  <a:cubicBezTo>
                    <a:pt x="49" y="0"/>
                    <a:pt x="57" y="0"/>
                    <a:pt x="59" y="1"/>
                  </a:cubicBezTo>
                  <a:cubicBezTo>
                    <a:pt x="56" y="19"/>
                    <a:pt x="56" y="19"/>
                    <a:pt x="56" y="19"/>
                  </a:cubicBezTo>
                  <a:cubicBezTo>
                    <a:pt x="49" y="19"/>
                    <a:pt x="49" y="19"/>
                    <a:pt x="49" y="19"/>
                  </a:cubicBezTo>
                  <a:cubicBezTo>
                    <a:pt x="45" y="19"/>
                    <a:pt x="41" y="20"/>
                    <a:pt x="40" y="25"/>
                  </a:cubicBezTo>
                  <a:cubicBezTo>
                    <a:pt x="39" y="30"/>
                    <a:pt x="39" y="30"/>
                    <a:pt x="39" y="30"/>
                  </a:cubicBezTo>
                  <a:cubicBezTo>
                    <a:pt x="54" y="30"/>
                    <a:pt x="54" y="30"/>
                    <a:pt x="54" y="30"/>
                  </a:cubicBezTo>
                  <a:cubicBezTo>
                    <a:pt x="51" y="45"/>
                    <a:pt x="51" y="45"/>
                    <a:pt x="51" y="45"/>
                  </a:cubicBezTo>
                  <a:cubicBezTo>
                    <a:pt x="36" y="45"/>
                    <a:pt x="36" y="45"/>
                    <a:pt x="36" y="45"/>
                  </a:cubicBezTo>
                  <a:cubicBezTo>
                    <a:pt x="23" y="110"/>
                    <a:pt x="23" y="110"/>
                    <a:pt x="23" y="110"/>
                  </a:cubicBezTo>
                  <a:cubicBezTo>
                    <a:pt x="0" y="110"/>
                    <a:pt x="0" y="110"/>
                    <a:pt x="0" y="110"/>
                  </a:cubicBezTo>
                  <a:lnTo>
                    <a:pt x="12" y="45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8" name="Freeform 152"/>
            <p:cNvSpPr>
              <a:spLocks noChangeAspect="1"/>
            </p:cNvSpPr>
            <p:nvPr/>
          </p:nvSpPr>
          <p:spPr bwMode="black">
            <a:xfrm>
              <a:off x="4608" y="3917"/>
              <a:ext cx="75" cy="99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39" y="0"/>
                </a:cxn>
                <a:cxn ang="0">
                  <a:pos x="38" y="9"/>
                </a:cxn>
                <a:cxn ang="0">
                  <a:pos x="62" y="0"/>
                </a:cxn>
                <a:cxn ang="0">
                  <a:pos x="58" y="21"/>
                </a:cxn>
                <a:cxn ang="0">
                  <a:pos x="55" y="21"/>
                </a:cxn>
                <a:cxn ang="0">
                  <a:pos x="33" y="35"/>
                </a:cxn>
                <a:cxn ang="0">
                  <a:pos x="24" y="82"/>
                </a:cxn>
                <a:cxn ang="0">
                  <a:pos x="0" y="82"/>
                </a:cxn>
                <a:cxn ang="0">
                  <a:pos x="16" y="0"/>
                </a:cxn>
              </a:cxnLst>
              <a:rect l="0" t="0" r="r" b="b"/>
              <a:pathLst>
                <a:path w="62" h="82">
                  <a:moveTo>
                    <a:pt x="16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38" y="9"/>
                    <a:pt x="38" y="9"/>
                    <a:pt x="38" y="9"/>
                  </a:cubicBezTo>
                  <a:cubicBezTo>
                    <a:pt x="44" y="4"/>
                    <a:pt x="53" y="1"/>
                    <a:pt x="62" y="0"/>
                  </a:cubicBezTo>
                  <a:cubicBezTo>
                    <a:pt x="58" y="21"/>
                    <a:pt x="58" y="21"/>
                    <a:pt x="58" y="21"/>
                  </a:cubicBezTo>
                  <a:cubicBezTo>
                    <a:pt x="55" y="21"/>
                    <a:pt x="55" y="21"/>
                    <a:pt x="55" y="21"/>
                  </a:cubicBezTo>
                  <a:cubicBezTo>
                    <a:pt x="41" y="23"/>
                    <a:pt x="35" y="26"/>
                    <a:pt x="33" y="35"/>
                  </a:cubicBezTo>
                  <a:cubicBezTo>
                    <a:pt x="24" y="82"/>
                    <a:pt x="24" y="82"/>
                    <a:pt x="24" y="82"/>
                  </a:cubicBezTo>
                  <a:cubicBezTo>
                    <a:pt x="0" y="82"/>
                    <a:pt x="0" y="82"/>
                    <a:pt x="0" y="82"/>
                  </a:cubicBezTo>
                  <a:lnTo>
                    <a:pt x="16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9" name="Freeform 153"/>
            <p:cNvSpPr>
              <a:spLocks noChangeAspect="1" noEditPoints="1"/>
            </p:cNvSpPr>
            <p:nvPr/>
          </p:nvSpPr>
          <p:spPr bwMode="black">
            <a:xfrm>
              <a:off x="5082" y="3915"/>
              <a:ext cx="105" cy="103"/>
            </a:xfrm>
            <a:custGeom>
              <a:avLst/>
              <a:gdLst/>
              <a:ahLst/>
              <a:cxnLst>
                <a:cxn ang="0">
                  <a:pos x="76" y="67"/>
                </a:cxn>
                <a:cxn ang="0">
                  <a:pos x="75" y="84"/>
                </a:cxn>
                <a:cxn ang="0">
                  <a:pos x="53" y="84"/>
                </a:cxn>
                <a:cxn ang="0">
                  <a:pos x="53" y="75"/>
                </a:cxn>
                <a:cxn ang="0">
                  <a:pos x="52" y="75"/>
                </a:cxn>
                <a:cxn ang="0">
                  <a:pos x="26" y="86"/>
                </a:cxn>
                <a:cxn ang="0">
                  <a:pos x="3" y="62"/>
                </a:cxn>
                <a:cxn ang="0">
                  <a:pos x="51" y="32"/>
                </a:cxn>
                <a:cxn ang="0">
                  <a:pos x="60" y="30"/>
                </a:cxn>
                <a:cxn ang="0">
                  <a:pos x="61" y="24"/>
                </a:cxn>
                <a:cxn ang="0">
                  <a:pos x="51" y="15"/>
                </a:cxn>
                <a:cxn ang="0">
                  <a:pos x="37" y="26"/>
                </a:cxn>
                <a:cxn ang="0">
                  <a:pos x="14" y="26"/>
                </a:cxn>
                <a:cxn ang="0">
                  <a:pos x="52" y="0"/>
                </a:cxn>
                <a:cxn ang="0">
                  <a:pos x="84" y="24"/>
                </a:cxn>
                <a:cxn ang="0">
                  <a:pos x="76" y="67"/>
                </a:cxn>
                <a:cxn ang="0">
                  <a:pos x="57" y="44"/>
                </a:cxn>
                <a:cxn ang="0">
                  <a:pos x="40" y="49"/>
                </a:cxn>
                <a:cxn ang="0">
                  <a:pos x="27" y="59"/>
                </a:cxn>
                <a:cxn ang="0">
                  <a:pos x="36" y="68"/>
                </a:cxn>
                <a:cxn ang="0">
                  <a:pos x="56" y="50"/>
                </a:cxn>
                <a:cxn ang="0">
                  <a:pos x="57" y="44"/>
                </a:cxn>
              </a:cxnLst>
              <a:rect l="0" t="0" r="r" b="b"/>
              <a:pathLst>
                <a:path w="87" h="86">
                  <a:moveTo>
                    <a:pt x="76" y="67"/>
                  </a:moveTo>
                  <a:cubicBezTo>
                    <a:pt x="75" y="72"/>
                    <a:pt x="74" y="79"/>
                    <a:pt x="75" y="84"/>
                  </a:cubicBezTo>
                  <a:cubicBezTo>
                    <a:pt x="53" y="84"/>
                    <a:pt x="53" y="84"/>
                    <a:pt x="53" y="84"/>
                  </a:cubicBezTo>
                  <a:cubicBezTo>
                    <a:pt x="52" y="81"/>
                    <a:pt x="52" y="78"/>
                    <a:pt x="53" y="75"/>
                  </a:cubicBezTo>
                  <a:cubicBezTo>
                    <a:pt x="52" y="75"/>
                    <a:pt x="52" y="75"/>
                    <a:pt x="52" y="75"/>
                  </a:cubicBezTo>
                  <a:cubicBezTo>
                    <a:pt x="47" y="82"/>
                    <a:pt x="34" y="86"/>
                    <a:pt x="26" y="86"/>
                  </a:cubicBezTo>
                  <a:cubicBezTo>
                    <a:pt x="10" y="86"/>
                    <a:pt x="0" y="77"/>
                    <a:pt x="3" y="62"/>
                  </a:cubicBezTo>
                  <a:cubicBezTo>
                    <a:pt x="7" y="42"/>
                    <a:pt x="24" y="35"/>
                    <a:pt x="51" y="32"/>
                  </a:cubicBezTo>
                  <a:cubicBezTo>
                    <a:pt x="60" y="30"/>
                    <a:pt x="60" y="30"/>
                    <a:pt x="60" y="30"/>
                  </a:cubicBezTo>
                  <a:cubicBezTo>
                    <a:pt x="61" y="24"/>
                    <a:pt x="61" y="24"/>
                    <a:pt x="61" y="24"/>
                  </a:cubicBezTo>
                  <a:cubicBezTo>
                    <a:pt x="62" y="17"/>
                    <a:pt x="58" y="15"/>
                    <a:pt x="51" y="15"/>
                  </a:cubicBezTo>
                  <a:cubicBezTo>
                    <a:pt x="44" y="15"/>
                    <a:pt x="40" y="18"/>
                    <a:pt x="37" y="26"/>
                  </a:cubicBezTo>
                  <a:cubicBezTo>
                    <a:pt x="14" y="26"/>
                    <a:pt x="14" y="26"/>
                    <a:pt x="14" y="26"/>
                  </a:cubicBezTo>
                  <a:cubicBezTo>
                    <a:pt x="19" y="2"/>
                    <a:pt x="41" y="0"/>
                    <a:pt x="52" y="0"/>
                  </a:cubicBezTo>
                  <a:cubicBezTo>
                    <a:pt x="75" y="0"/>
                    <a:pt x="87" y="5"/>
                    <a:pt x="84" y="24"/>
                  </a:cubicBezTo>
                  <a:lnTo>
                    <a:pt x="76" y="67"/>
                  </a:lnTo>
                  <a:close/>
                  <a:moveTo>
                    <a:pt x="57" y="44"/>
                  </a:moveTo>
                  <a:cubicBezTo>
                    <a:pt x="40" y="49"/>
                    <a:pt x="40" y="49"/>
                    <a:pt x="40" y="49"/>
                  </a:cubicBezTo>
                  <a:cubicBezTo>
                    <a:pt x="34" y="50"/>
                    <a:pt x="28" y="53"/>
                    <a:pt x="27" y="59"/>
                  </a:cubicBezTo>
                  <a:cubicBezTo>
                    <a:pt x="25" y="66"/>
                    <a:pt x="30" y="68"/>
                    <a:pt x="36" y="68"/>
                  </a:cubicBezTo>
                  <a:cubicBezTo>
                    <a:pt x="45" y="68"/>
                    <a:pt x="54" y="62"/>
                    <a:pt x="56" y="50"/>
                  </a:cubicBezTo>
                  <a:lnTo>
                    <a:pt x="57" y="44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0" name="Freeform 154"/>
            <p:cNvSpPr>
              <a:spLocks noChangeAspect="1"/>
            </p:cNvSpPr>
            <p:nvPr/>
          </p:nvSpPr>
          <p:spPr bwMode="black">
            <a:xfrm>
              <a:off x="5190" y="3885"/>
              <a:ext cx="54" cy="131"/>
            </a:xfrm>
            <a:custGeom>
              <a:avLst/>
              <a:gdLst/>
              <a:ahLst/>
              <a:cxnLst>
                <a:cxn ang="0">
                  <a:pos x="0" y="218"/>
                </a:cxn>
                <a:cxn ang="0">
                  <a:pos x="42" y="0"/>
                </a:cxn>
                <a:cxn ang="0">
                  <a:pos x="90" y="0"/>
                </a:cxn>
                <a:cxn ang="0">
                  <a:pos x="48" y="218"/>
                </a:cxn>
                <a:cxn ang="0">
                  <a:pos x="0" y="218"/>
                </a:cxn>
              </a:cxnLst>
              <a:rect l="0" t="0" r="r" b="b"/>
              <a:pathLst>
                <a:path w="90" h="218">
                  <a:moveTo>
                    <a:pt x="0" y="218"/>
                  </a:moveTo>
                  <a:lnTo>
                    <a:pt x="42" y="0"/>
                  </a:lnTo>
                  <a:lnTo>
                    <a:pt x="90" y="0"/>
                  </a:lnTo>
                  <a:lnTo>
                    <a:pt x="48" y="218"/>
                  </a:lnTo>
                  <a:lnTo>
                    <a:pt x="0" y="218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1" name="Freeform 155"/>
            <p:cNvSpPr>
              <a:spLocks noChangeAspect="1" noEditPoints="1"/>
            </p:cNvSpPr>
            <p:nvPr/>
          </p:nvSpPr>
          <p:spPr bwMode="black">
            <a:xfrm>
              <a:off x="4674" y="3915"/>
              <a:ext cx="107" cy="103"/>
            </a:xfrm>
            <a:custGeom>
              <a:avLst/>
              <a:gdLst/>
              <a:ahLst/>
              <a:cxnLst>
                <a:cxn ang="0">
                  <a:pos x="42" y="68"/>
                </a:cxn>
                <a:cxn ang="0">
                  <a:pos x="28" y="48"/>
                </a:cxn>
                <a:cxn ang="0">
                  <a:pos x="84" y="48"/>
                </a:cxn>
                <a:cxn ang="0">
                  <a:pos x="53" y="0"/>
                </a:cxn>
                <a:cxn ang="0">
                  <a:pos x="4" y="45"/>
                </a:cxn>
                <a:cxn ang="0">
                  <a:pos x="37" y="86"/>
                </a:cxn>
                <a:cxn ang="0">
                  <a:pos x="80" y="63"/>
                </a:cxn>
                <a:cxn ang="0">
                  <a:pos x="64" y="55"/>
                </a:cxn>
                <a:cxn ang="0">
                  <a:pos x="42" y="68"/>
                </a:cxn>
                <a:cxn ang="0">
                  <a:pos x="50" y="18"/>
                </a:cxn>
                <a:cxn ang="0">
                  <a:pos x="63" y="33"/>
                </a:cxn>
                <a:cxn ang="0">
                  <a:pos x="30" y="33"/>
                </a:cxn>
                <a:cxn ang="0">
                  <a:pos x="50" y="18"/>
                </a:cxn>
              </a:cxnLst>
              <a:rect l="0" t="0" r="r" b="b"/>
              <a:pathLst>
                <a:path w="89" h="86">
                  <a:moveTo>
                    <a:pt x="42" y="68"/>
                  </a:moveTo>
                  <a:cubicBezTo>
                    <a:pt x="34" y="68"/>
                    <a:pt x="25" y="63"/>
                    <a:pt x="28" y="48"/>
                  </a:cubicBezTo>
                  <a:cubicBezTo>
                    <a:pt x="84" y="48"/>
                    <a:pt x="84" y="48"/>
                    <a:pt x="84" y="48"/>
                  </a:cubicBezTo>
                  <a:cubicBezTo>
                    <a:pt x="89" y="23"/>
                    <a:pt x="83" y="0"/>
                    <a:pt x="53" y="0"/>
                  </a:cubicBezTo>
                  <a:cubicBezTo>
                    <a:pt x="28" y="0"/>
                    <a:pt x="10" y="17"/>
                    <a:pt x="4" y="45"/>
                  </a:cubicBezTo>
                  <a:cubicBezTo>
                    <a:pt x="0" y="68"/>
                    <a:pt x="11" y="86"/>
                    <a:pt x="37" y="86"/>
                  </a:cubicBezTo>
                  <a:cubicBezTo>
                    <a:pt x="55" y="86"/>
                    <a:pt x="69" y="79"/>
                    <a:pt x="80" y="63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55" y="64"/>
                    <a:pt x="50" y="68"/>
                    <a:pt x="42" y="68"/>
                  </a:cubicBezTo>
                  <a:close/>
                  <a:moveTo>
                    <a:pt x="50" y="18"/>
                  </a:moveTo>
                  <a:cubicBezTo>
                    <a:pt x="56" y="18"/>
                    <a:pt x="64" y="21"/>
                    <a:pt x="63" y="33"/>
                  </a:cubicBezTo>
                  <a:cubicBezTo>
                    <a:pt x="30" y="33"/>
                    <a:pt x="30" y="33"/>
                    <a:pt x="30" y="33"/>
                  </a:cubicBezTo>
                  <a:cubicBezTo>
                    <a:pt x="34" y="22"/>
                    <a:pt x="43" y="18"/>
                    <a:pt x="50" y="18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2" name="Freeform 156"/>
            <p:cNvSpPr>
              <a:spLocks noChangeAspect="1" noEditPoints="1"/>
            </p:cNvSpPr>
            <p:nvPr/>
          </p:nvSpPr>
          <p:spPr bwMode="black">
            <a:xfrm>
              <a:off x="4781" y="3915"/>
              <a:ext cx="107" cy="103"/>
            </a:xfrm>
            <a:custGeom>
              <a:avLst/>
              <a:gdLst/>
              <a:ahLst/>
              <a:cxnLst>
                <a:cxn ang="0">
                  <a:pos x="42" y="68"/>
                </a:cxn>
                <a:cxn ang="0">
                  <a:pos x="28" y="48"/>
                </a:cxn>
                <a:cxn ang="0">
                  <a:pos x="84" y="48"/>
                </a:cxn>
                <a:cxn ang="0">
                  <a:pos x="53" y="0"/>
                </a:cxn>
                <a:cxn ang="0">
                  <a:pos x="5" y="45"/>
                </a:cxn>
                <a:cxn ang="0">
                  <a:pos x="37" y="86"/>
                </a:cxn>
                <a:cxn ang="0">
                  <a:pos x="81" y="63"/>
                </a:cxn>
                <a:cxn ang="0">
                  <a:pos x="64" y="55"/>
                </a:cxn>
                <a:cxn ang="0">
                  <a:pos x="42" y="68"/>
                </a:cxn>
                <a:cxn ang="0">
                  <a:pos x="50" y="18"/>
                </a:cxn>
                <a:cxn ang="0">
                  <a:pos x="63" y="33"/>
                </a:cxn>
                <a:cxn ang="0">
                  <a:pos x="31" y="33"/>
                </a:cxn>
                <a:cxn ang="0">
                  <a:pos x="50" y="18"/>
                </a:cxn>
              </a:cxnLst>
              <a:rect l="0" t="0" r="r" b="b"/>
              <a:pathLst>
                <a:path w="89" h="86">
                  <a:moveTo>
                    <a:pt x="42" y="68"/>
                  </a:moveTo>
                  <a:cubicBezTo>
                    <a:pt x="34" y="68"/>
                    <a:pt x="25" y="63"/>
                    <a:pt x="28" y="48"/>
                  </a:cubicBezTo>
                  <a:cubicBezTo>
                    <a:pt x="84" y="48"/>
                    <a:pt x="84" y="48"/>
                    <a:pt x="84" y="48"/>
                  </a:cubicBezTo>
                  <a:cubicBezTo>
                    <a:pt x="89" y="23"/>
                    <a:pt x="83" y="0"/>
                    <a:pt x="53" y="0"/>
                  </a:cubicBezTo>
                  <a:cubicBezTo>
                    <a:pt x="29" y="0"/>
                    <a:pt x="10" y="17"/>
                    <a:pt x="5" y="45"/>
                  </a:cubicBezTo>
                  <a:cubicBezTo>
                    <a:pt x="0" y="68"/>
                    <a:pt x="12" y="86"/>
                    <a:pt x="37" y="86"/>
                  </a:cubicBezTo>
                  <a:cubicBezTo>
                    <a:pt x="55" y="86"/>
                    <a:pt x="69" y="79"/>
                    <a:pt x="81" y="63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55" y="64"/>
                    <a:pt x="50" y="68"/>
                    <a:pt x="42" y="68"/>
                  </a:cubicBezTo>
                  <a:close/>
                  <a:moveTo>
                    <a:pt x="50" y="18"/>
                  </a:moveTo>
                  <a:cubicBezTo>
                    <a:pt x="57" y="18"/>
                    <a:pt x="65" y="21"/>
                    <a:pt x="63" y="33"/>
                  </a:cubicBezTo>
                  <a:cubicBezTo>
                    <a:pt x="31" y="33"/>
                    <a:pt x="31" y="33"/>
                    <a:pt x="31" y="33"/>
                  </a:cubicBezTo>
                  <a:cubicBezTo>
                    <a:pt x="34" y="22"/>
                    <a:pt x="43" y="18"/>
                    <a:pt x="50" y="18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3" name="Freeform 157"/>
            <p:cNvSpPr>
              <a:spLocks noChangeAspect="1" noEditPoints="1"/>
            </p:cNvSpPr>
            <p:nvPr/>
          </p:nvSpPr>
          <p:spPr bwMode="black">
            <a:xfrm>
              <a:off x="5237" y="3915"/>
              <a:ext cx="106" cy="103"/>
            </a:xfrm>
            <a:custGeom>
              <a:avLst/>
              <a:gdLst/>
              <a:ahLst/>
              <a:cxnLst>
                <a:cxn ang="0">
                  <a:pos x="41" y="68"/>
                </a:cxn>
                <a:cxn ang="0">
                  <a:pos x="28" y="48"/>
                </a:cxn>
                <a:cxn ang="0">
                  <a:pos x="84" y="48"/>
                </a:cxn>
                <a:cxn ang="0">
                  <a:pos x="53" y="0"/>
                </a:cxn>
                <a:cxn ang="0">
                  <a:pos x="4" y="45"/>
                </a:cxn>
                <a:cxn ang="0">
                  <a:pos x="36" y="86"/>
                </a:cxn>
                <a:cxn ang="0">
                  <a:pos x="80" y="63"/>
                </a:cxn>
                <a:cxn ang="0">
                  <a:pos x="63" y="55"/>
                </a:cxn>
                <a:cxn ang="0">
                  <a:pos x="41" y="68"/>
                </a:cxn>
                <a:cxn ang="0">
                  <a:pos x="49" y="18"/>
                </a:cxn>
                <a:cxn ang="0">
                  <a:pos x="63" y="33"/>
                </a:cxn>
                <a:cxn ang="0">
                  <a:pos x="30" y="33"/>
                </a:cxn>
                <a:cxn ang="0">
                  <a:pos x="49" y="18"/>
                </a:cxn>
              </a:cxnLst>
              <a:rect l="0" t="0" r="r" b="b"/>
              <a:pathLst>
                <a:path w="88" h="86">
                  <a:moveTo>
                    <a:pt x="41" y="68"/>
                  </a:moveTo>
                  <a:cubicBezTo>
                    <a:pt x="34" y="68"/>
                    <a:pt x="25" y="63"/>
                    <a:pt x="28" y="48"/>
                  </a:cubicBezTo>
                  <a:cubicBezTo>
                    <a:pt x="84" y="48"/>
                    <a:pt x="84" y="48"/>
                    <a:pt x="84" y="48"/>
                  </a:cubicBezTo>
                  <a:cubicBezTo>
                    <a:pt x="88" y="23"/>
                    <a:pt x="83" y="0"/>
                    <a:pt x="53" y="0"/>
                  </a:cubicBezTo>
                  <a:cubicBezTo>
                    <a:pt x="28" y="0"/>
                    <a:pt x="10" y="17"/>
                    <a:pt x="4" y="45"/>
                  </a:cubicBezTo>
                  <a:cubicBezTo>
                    <a:pt x="0" y="68"/>
                    <a:pt x="11" y="86"/>
                    <a:pt x="36" y="86"/>
                  </a:cubicBezTo>
                  <a:cubicBezTo>
                    <a:pt x="55" y="86"/>
                    <a:pt x="69" y="79"/>
                    <a:pt x="80" y="63"/>
                  </a:cubicBezTo>
                  <a:cubicBezTo>
                    <a:pt x="63" y="55"/>
                    <a:pt x="63" y="55"/>
                    <a:pt x="63" y="55"/>
                  </a:cubicBezTo>
                  <a:cubicBezTo>
                    <a:pt x="55" y="64"/>
                    <a:pt x="50" y="68"/>
                    <a:pt x="41" y="68"/>
                  </a:cubicBezTo>
                  <a:close/>
                  <a:moveTo>
                    <a:pt x="49" y="18"/>
                  </a:moveTo>
                  <a:cubicBezTo>
                    <a:pt x="56" y="18"/>
                    <a:pt x="64" y="21"/>
                    <a:pt x="63" y="33"/>
                  </a:cubicBezTo>
                  <a:cubicBezTo>
                    <a:pt x="30" y="33"/>
                    <a:pt x="30" y="33"/>
                    <a:pt x="30" y="33"/>
                  </a:cubicBezTo>
                  <a:cubicBezTo>
                    <a:pt x="33" y="22"/>
                    <a:pt x="42" y="18"/>
                    <a:pt x="49" y="18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4" name="Freeform 158"/>
            <p:cNvSpPr>
              <a:spLocks noChangeAspect="1"/>
            </p:cNvSpPr>
            <p:nvPr/>
          </p:nvSpPr>
          <p:spPr bwMode="black">
            <a:xfrm>
              <a:off x="4983" y="3915"/>
              <a:ext cx="102" cy="103"/>
            </a:xfrm>
            <a:custGeom>
              <a:avLst/>
              <a:gdLst/>
              <a:ahLst/>
              <a:cxnLst>
                <a:cxn ang="0">
                  <a:pos x="63" y="56"/>
                </a:cxn>
                <a:cxn ang="0">
                  <a:pos x="44" y="67"/>
                </a:cxn>
                <a:cxn ang="0">
                  <a:pos x="30" y="43"/>
                </a:cxn>
                <a:cxn ang="0">
                  <a:pos x="53" y="19"/>
                </a:cxn>
                <a:cxn ang="0">
                  <a:pos x="67" y="31"/>
                </a:cxn>
                <a:cxn ang="0">
                  <a:pos x="86" y="19"/>
                </a:cxn>
                <a:cxn ang="0">
                  <a:pos x="54" y="0"/>
                </a:cxn>
                <a:cxn ang="0">
                  <a:pos x="5" y="43"/>
                </a:cxn>
                <a:cxn ang="0">
                  <a:pos x="38" y="86"/>
                </a:cxn>
                <a:cxn ang="0">
                  <a:pos x="79" y="64"/>
                </a:cxn>
                <a:cxn ang="0">
                  <a:pos x="63" y="56"/>
                </a:cxn>
              </a:cxnLst>
              <a:rect l="0" t="0" r="r" b="b"/>
              <a:pathLst>
                <a:path w="86" h="86">
                  <a:moveTo>
                    <a:pt x="63" y="56"/>
                  </a:moveTo>
                  <a:cubicBezTo>
                    <a:pt x="57" y="65"/>
                    <a:pt x="51" y="67"/>
                    <a:pt x="44" y="67"/>
                  </a:cubicBezTo>
                  <a:cubicBezTo>
                    <a:pt x="31" y="67"/>
                    <a:pt x="27" y="57"/>
                    <a:pt x="30" y="43"/>
                  </a:cubicBezTo>
                  <a:cubicBezTo>
                    <a:pt x="33" y="29"/>
                    <a:pt x="40" y="19"/>
                    <a:pt x="53" y="19"/>
                  </a:cubicBezTo>
                  <a:cubicBezTo>
                    <a:pt x="57" y="19"/>
                    <a:pt x="65" y="21"/>
                    <a:pt x="67" y="31"/>
                  </a:cubicBezTo>
                  <a:cubicBezTo>
                    <a:pt x="86" y="19"/>
                    <a:pt x="86" y="19"/>
                    <a:pt x="86" y="19"/>
                  </a:cubicBezTo>
                  <a:cubicBezTo>
                    <a:pt x="81" y="6"/>
                    <a:pt x="69" y="0"/>
                    <a:pt x="54" y="0"/>
                  </a:cubicBezTo>
                  <a:cubicBezTo>
                    <a:pt x="31" y="0"/>
                    <a:pt x="10" y="16"/>
                    <a:pt x="5" y="43"/>
                  </a:cubicBezTo>
                  <a:cubicBezTo>
                    <a:pt x="0" y="70"/>
                    <a:pt x="14" y="86"/>
                    <a:pt x="38" y="86"/>
                  </a:cubicBezTo>
                  <a:cubicBezTo>
                    <a:pt x="54" y="86"/>
                    <a:pt x="69" y="77"/>
                    <a:pt x="79" y="64"/>
                  </a:cubicBezTo>
                  <a:lnTo>
                    <a:pt x="63" y="56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5" name="Freeform 159"/>
            <p:cNvSpPr>
              <a:spLocks noChangeAspect="1"/>
            </p:cNvSpPr>
            <p:nvPr/>
          </p:nvSpPr>
          <p:spPr bwMode="black">
            <a:xfrm>
              <a:off x="4880" y="3915"/>
              <a:ext cx="109" cy="103"/>
            </a:xfrm>
            <a:custGeom>
              <a:avLst/>
              <a:gdLst/>
              <a:ahLst/>
              <a:cxnLst>
                <a:cxn ang="0">
                  <a:pos x="38" y="24"/>
                </a:cxn>
                <a:cxn ang="0">
                  <a:pos x="49" y="18"/>
                </a:cxn>
                <a:cxn ang="0">
                  <a:pos x="70" y="26"/>
                </a:cxn>
                <a:cxn ang="0">
                  <a:pos x="90" y="14"/>
                </a:cxn>
                <a:cxn ang="0">
                  <a:pos x="54" y="0"/>
                </a:cxn>
                <a:cxn ang="0">
                  <a:pos x="14" y="29"/>
                </a:cxn>
                <a:cxn ang="0">
                  <a:pos x="56" y="60"/>
                </a:cxn>
                <a:cxn ang="0">
                  <a:pos x="41" y="68"/>
                </a:cxn>
                <a:cxn ang="0">
                  <a:pos x="18" y="57"/>
                </a:cxn>
                <a:cxn ang="0">
                  <a:pos x="0" y="68"/>
                </a:cxn>
                <a:cxn ang="0">
                  <a:pos x="37" y="86"/>
                </a:cxn>
                <a:cxn ang="0">
                  <a:pos x="80" y="57"/>
                </a:cxn>
                <a:cxn ang="0">
                  <a:pos x="38" y="24"/>
                </a:cxn>
              </a:cxnLst>
              <a:rect l="0" t="0" r="r" b="b"/>
              <a:pathLst>
                <a:path w="90" h="86">
                  <a:moveTo>
                    <a:pt x="38" y="24"/>
                  </a:moveTo>
                  <a:cubicBezTo>
                    <a:pt x="39" y="20"/>
                    <a:pt x="43" y="18"/>
                    <a:pt x="49" y="18"/>
                  </a:cubicBezTo>
                  <a:cubicBezTo>
                    <a:pt x="57" y="18"/>
                    <a:pt x="66" y="21"/>
                    <a:pt x="70" y="26"/>
                  </a:cubicBezTo>
                  <a:cubicBezTo>
                    <a:pt x="90" y="14"/>
                    <a:pt x="90" y="14"/>
                    <a:pt x="90" y="14"/>
                  </a:cubicBezTo>
                  <a:cubicBezTo>
                    <a:pt x="79" y="4"/>
                    <a:pt x="66" y="0"/>
                    <a:pt x="54" y="0"/>
                  </a:cubicBezTo>
                  <a:cubicBezTo>
                    <a:pt x="37" y="0"/>
                    <a:pt x="18" y="8"/>
                    <a:pt x="14" y="29"/>
                  </a:cubicBezTo>
                  <a:cubicBezTo>
                    <a:pt x="8" y="58"/>
                    <a:pt x="59" y="47"/>
                    <a:pt x="56" y="60"/>
                  </a:cubicBezTo>
                  <a:cubicBezTo>
                    <a:pt x="55" y="67"/>
                    <a:pt x="45" y="68"/>
                    <a:pt x="41" y="68"/>
                  </a:cubicBezTo>
                  <a:cubicBezTo>
                    <a:pt x="31" y="68"/>
                    <a:pt x="24" y="64"/>
                    <a:pt x="18" y="57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9" y="81"/>
                    <a:pt x="20" y="86"/>
                    <a:pt x="37" y="86"/>
                  </a:cubicBezTo>
                  <a:cubicBezTo>
                    <a:pt x="55" y="86"/>
                    <a:pt x="76" y="78"/>
                    <a:pt x="80" y="57"/>
                  </a:cubicBezTo>
                  <a:cubicBezTo>
                    <a:pt x="86" y="26"/>
                    <a:pt x="35" y="38"/>
                    <a:pt x="38" y="24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grpSp>
        <p:nvGrpSpPr>
          <p:cNvPr id="36" name="Group 202"/>
          <p:cNvGrpSpPr>
            <a:grpSpLocks/>
          </p:cNvGrpSpPr>
          <p:nvPr/>
        </p:nvGrpSpPr>
        <p:grpSpPr bwMode="auto">
          <a:xfrm>
            <a:off x="0" y="0"/>
            <a:ext cx="8967788" cy="4062413"/>
            <a:chOff x="0" y="0"/>
            <a:chExt cx="5649" cy="2559"/>
          </a:xfrm>
        </p:grpSpPr>
        <p:grpSp>
          <p:nvGrpSpPr>
            <p:cNvPr id="37" name="Group 199"/>
            <p:cNvGrpSpPr>
              <a:grpSpLocks/>
            </p:cNvGrpSpPr>
            <p:nvPr userDrawn="1"/>
          </p:nvGrpSpPr>
          <p:grpSpPr bwMode="auto">
            <a:xfrm>
              <a:off x="186" y="2448"/>
              <a:ext cx="5460" cy="111"/>
              <a:chOff x="186" y="2448"/>
              <a:chExt cx="5460" cy="111"/>
            </a:xfrm>
          </p:grpSpPr>
          <p:sp>
            <p:nvSpPr>
              <p:cNvPr id="45" name="Freeform 174"/>
              <p:cNvSpPr>
                <a:spLocks/>
              </p:cNvSpPr>
              <p:nvPr userDrawn="1"/>
            </p:nvSpPr>
            <p:spPr bwMode="auto">
              <a:xfrm>
                <a:off x="186" y="2448"/>
                <a:ext cx="4123" cy="11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11"/>
                  </a:cxn>
                  <a:cxn ang="0">
                    <a:pos x="4267" y="111"/>
                  </a:cxn>
                  <a:cxn ang="0">
                    <a:pos x="4334" y="44"/>
                  </a:cxn>
                  <a:cxn ang="0">
                    <a:pos x="4401" y="111"/>
                  </a:cxn>
                  <a:cxn ang="0">
                    <a:pos x="4945" y="111"/>
                  </a:cxn>
                  <a:cxn ang="0">
                    <a:pos x="4945" y="0"/>
                  </a:cxn>
                  <a:cxn ang="0">
                    <a:pos x="0" y="0"/>
                  </a:cxn>
                </a:cxnLst>
                <a:rect l="0" t="0" r="r" b="b"/>
                <a:pathLst>
                  <a:path w="4945" h="111">
                    <a:moveTo>
                      <a:pt x="0" y="0"/>
                    </a:moveTo>
                    <a:lnTo>
                      <a:pt x="0" y="111"/>
                    </a:lnTo>
                    <a:lnTo>
                      <a:pt x="4267" y="111"/>
                    </a:lnTo>
                    <a:lnTo>
                      <a:pt x="4334" y="44"/>
                    </a:lnTo>
                    <a:lnTo>
                      <a:pt x="4401" y="111"/>
                    </a:lnTo>
                    <a:lnTo>
                      <a:pt x="4945" y="111"/>
                    </a:lnTo>
                    <a:lnTo>
                      <a:pt x="4945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DD6D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6" name="Freeform 196"/>
              <p:cNvSpPr>
                <a:spLocks/>
              </p:cNvSpPr>
              <p:nvPr userDrawn="1"/>
            </p:nvSpPr>
            <p:spPr bwMode="auto">
              <a:xfrm>
                <a:off x="701" y="2448"/>
                <a:ext cx="4945" cy="11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11"/>
                  </a:cxn>
                  <a:cxn ang="0">
                    <a:pos x="4267" y="111"/>
                  </a:cxn>
                  <a:cxn ang="0">
                    <a:pos x="4334" y="44"/>
                  </a:cxn>
                  <a:cxn ang="0">
                    <a:pos x="4401" y="111"/>
                  </a:cxn>
                  <a:cxn ang="0">
                    <a:pos x="4945" y="111"/>
                  </a:cxn>
                  <a:cxn ang="0">
                    <a:pos x="4945" y="0"/>
                  </a:cxn>
                  <a:cxn ang="0">
                    <a:pos x="0" y="0"/>
                  </a:cxn>
                </a:cxnLst>
                <a:rect l="0" t="0" r="r" b="b"/>
                <a:pathLst>
                  <a:path w="4945" h="111">
                    <a:moveTo>
                      <a:pt x="0" y="0"/>
                    </a:moveTo>
                    <a:lnTo>
                      <a:pt x="0" y="111"/>
                    </a:lnTo>
                    <a:lnTo>
                      <a:pt x="4267" y="111"/>
                    </a:lnTo>
                    <a:lnTo>
                      <a:pt x="4334" y="44"/>
                    </a:lnTo>
                    <a:lnTo>
                      <a:pt x="4401" y="111"/>
                    </a:lnTo>
                    <a:lnTo>
                      <a:pt x="4945" y="111"/>
                    </a:lnTo>
                    <a:lnTo>
                      <a:pt x="4945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DD6D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38" name="Freeform 23"/>
            <p:cNvSpPr>
              <a:spLocks/>
            </p:cNvSpPr>
            <p:nvPr/>
          </p:nvSpPr>
          <p:spPr bwMode="white">
            <a:xfrm>
              <a:off x="0" y="0"/>
              <a:ext cx="867" cy="54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67" y="0"/>
                </a:cxn>
                <a:cxn ang="0">
                  <a:pos x="0" y="546"/>
                </a:cxn>
                <a:cxn ang="0">
                  <a:pos x="0" y="0"/>
                </a:cxn>
              </a:cxnLst>
              <a:rect l="0" t="0" r="r" b="b"/>
              <a:pathLst>
                <a:path w="867" h="546">
                  <a:moveTo>
                    <a:pt x="0" y="0"/>
                  </a:moveTo>
                  <a:lnTo>
                    <a:pt x="867" y="0"/>
                  </a:lnTo>
                  <a:lnTo>
                    <a:pt x="0" y="54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9" name="Rectangle 176"/>
            <p:cNvSpPr>
              <a:spLocks noChangeArrowheads="1"/>
            </p:cNvSpPr>
            <p:nvPr userDrawn="1"/>
          </p:nvSpPr>
          <p:spPr bwMode="auto">
            <a:xfrm>
              <a:off x="186" y="298"/>
              <a:ext cx="5460" cy="2149"/>
            </a:xfrm>
            <a:prstGeom prst="rect">
              <a:avLst/>
            </a:prstGeom>
            <a:solidFill>
              <a:srgbClr val="CDD6D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0" name="Rectangle 175"/>
            <p:cNvSpPr>
              <a:spLocks noChangeArrowheads="1"/>
            </p:cNvSpPr>
            <p:nvPr userDrawn="1"/>
          </p:nvSpPr>
          <p:spPr bwMode="auto">
            <a:xfrm>
              <a:off x="186" y="2122"/>
              <a:ext cx="5460" cy="330"/>
            </a:xfrm>
            <a:prstGeom prst="rect">
              <a:avLst/>
            </a:prstGeom>
            <a:solidFill>
              <a:srgbClr val="99A2A5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grpSp>
          <p:nvGrpSpPr>
            <p:cNvPr id="41" name="Group 201"/>
            <p:cNvGrpSpPr>
              <a:grpSpLocks/>
            </p:cNvGrpSpPr>
            <p:nvPr userDrawn="1"/>
          </p:nvGrpSpPr>
          <p:grpSpPr bwMode="auto">
            <a:xfrm>
              <a:off x="186" y="157"/>
              <a:ext cx="4836" cy="104"/>
              <a:chOff x="186" y="157"/>
              <a:chExt cx="4836" cy="104"/>
            </a:xfrm>
          </p:grpSpPr>
          <p:sp>
            <p:nvSpPr>
              <p:cNvPr id="43" name="Freeform 200"/>
              <p:cNvSpPr>
                <a:spLocks/>
              </p:cNvSpPr>
              <p:nvPr userDrawn="1"/>
            </p:nvSpPr>
            <p:spPr bwMode="auto">
              <a:xfrm>
                <a:off x="240" y="157"/>
                <a:ext cx="4782" cy="10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04"/>
                  </a:cxn>
                  <a:cxn ang="0">
                    <a:pos x="4330" y="104"/>
                  </a:cxn>
                  <a:cxn ang="0">
                    <a:pos x="4330" y="48"/>
                  </a:cxn>
                  <a:cxn ang="0">
                    <a:pos x="4282" y="0"/>
                  </a:cxn>
                  <a:cxn ang="0">
                    <a:pos x="0" y="0"/>
                  </a:cxn>
                </a:cxnLst>
                <a:rect l="0" t="0" r="r" b="b"/>
                <a:pathLst>
                  <a:path w="4330" h="104">
                    <a:moveTo>
                      <a:pt x="0" y="0"/>
                    </a:moveTo>
                    <a:lnTo>
                      <a:pt x="0" y="104"/>
                    </a:lnTo>
                    <a:lnTo>
                      <a:pt x="4330" y="104"/>
                    </a:lnTo>
                    <a:lnTo>
                      <a:pt x="4330" y="48"/>
                    </a:lnTo>
                    <a:lnTo>
                      <a:pt x="428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E617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4" name="Freeform 177"/>
              <p:cNvSpPr>
                <a:spLocks/>
              </p:cNvSpPr>
              <p:nvPr userDrawn="1"/>
            </p:nvSpPr>
            <p:spPr bwMode="auto">
              <a:xfrm>
                <a:off x="186" y="157"/>
                <a:ext cx="4782" cy="10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04"/>
                  </a:cxn>
                  <a:cxn ang="0">
                    <a:pos x="4330" y="104"/>
                  </a:cxn>
                  <a:cxn ang="0">
                    <a:pos x="4330" y="48"/>
                  </a:cxn>
                  <a:cxn ang="0">
                    <a:pos x="4282" y="0"/>
                  </a:cxn>
                  <a:cxn ang="0">
                    <a:pos x="0" y="0"/>
                  </a:cxn>
                </a:cxnLst>
                <a:rect l="0" t="0" r="r" b="b"/>
                <a:pathLst>
                  <a:path w="4330" h="104">
                    <a:moveTo>
                      <a:pt x="0" y="0"/>
                    </a:moveTo>
                    <a:lnTo>
                      <a:pt x="0" y="104"/>
                    </a:lnTo>
                    <a:lnTo>
                      <a:pt x="4330" y="104"/>
                    </a:lnTo>
                    <a:lnTo>
                      <a:pt x="4330" y="48"/>
                    </a:lnTo>
                    <a:lnTo>
                      <a:pt x="428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E617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42" name="Freeform 180"/>
            <p:cNvSpPr>
              <a:spLocks/>
            </p:cNvSpPr>
            <p:nvPr/>
          </p:nvSpPr>
          <p:spPr bwMode="auto">
            <a:xfrm>
              <a:off x="5052" y="159"/>
              <a:ext cx="597" cy="102"/>
            </a:xfrm>
            <a:custGeom>
              <a:avLst/>
              <a:gdLst/>
              <a:ahLst/>
              <a:cxnLst>
                <a:cxn ang="0">
                  <a:pos x="0" y="102"/>
                </a:cxn>
                <a:cxn ang="0">
                  <a:pos x="597" y="102"/>
                </a:cxn>
                <a:cxn ang="0">
                  <a:pos x="597" y="0"/>
                </a:cxn>
                <a:cxn ang="0">
                  <a:pos x="45" y="0"/>
                </a:cxn>
                <a:cxn ang="0">
                  <a:pos x="0" y="45"/>
                </a:cxn>
                <a:cxn ang="0">
                  <a:pos x="0" y="102"/>
                </a:cxn>
              </a:cxnLst>
              <a:rect l="0" t="0" r="r" b="b"/>
              <a:pathLst>
                <a:path w="597" h="102">
                  <a:moveTo>
                    <a:pt x="0" y="102"/>
                  </a:moveTo>
                  <a:lnTo>
                    <a:pt x="597" y="102"/>
                  </a:lnTo>
                  <a:lnTo>
                    <a:pt x="597" y="0"/>
                  </a:lnTo>
                  <a:lnTo>
                    <a:pt x="45" y="0"/>
                  </a:lnTo>
                  <a:lnTo>
                    <a:pt x="0" y="45"/>
                  </a:lnTo>
                  <a:lnTo>
                    <a:pt x="0" y="102"/>
                  </a:lnTo>
                  <a:close/>
                </a:path>
              </a:pathLst>
            </a:custGeom>
            <a:solidFill>
              <a:srgbClr val="CDD6D1"/>
            </a:solid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47" name="Text Box 208"/>
          <p:cNvSpPr txBox="1">
            <a:spLocks noChangeArrowheads="1"/>
          </p:cNvSpPr>
          <p:nvPr/>
        </p:nvSpPr>
        <p:spPr bwMode="black">
          <a:xfrm>
            <a:off x="285750" y="6477000"/>
            <a:ext cx="4268788" cy="184150"/>
          </a:xfrm>
          <a:prstGeom prst="rect">
            <a:avLst/>
          </a:prstGeom>
          <a:noFill/>
          <a:ln w="25400">
            <a:noFill/>
            <a:miter lim="800000"/>
            <a:headEnd/>
            <a:tailEnd type="none" w="lg" len="sm"/>
          </a:ln>
          <a:effectLst/>
        </p:spPr>
        <p:txBody>
          <a:bodyPr lIns="0" tIns="0" rIns="0" bIns="0">
            <a:spAutoFit/>
          </a:bodyPr>
          <a:lstStyle/>
          <a:p>
            <a:pPr eaLnBrk="0" hangingPunct="0">
              <a:defRPr/>
            </a:pPr>
            <a:r>
              <a:rPr lang="en-US" sz="600"/>
              <a:t>Freescale™ and the Freescale logo are trademarks of Freescale Semiconductor, Inc. All other product or service names are the property of their respective owners. © Freescale Semiconductor, Inc. 2007.</a:t>
            </a:r>
          </a:p>
        </p:txBody>
      </p:sp>
      <p:pic>
        <p:nvPicPr>
          <p:cNvPr id="48" name="Picture 212" descr="Dmd_CHIP_72dpi_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19988" y="4519613"/>
            <a:ext cx="962025" cy="966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9" name="Line 215"/>
          <p:cNvSpPr>
            <a:spLocks noChangeShapeType="1"/>
          </p:cNvSpPr>
          <p:nvPr/>
        </p:nvSpPr>
        <p:spPr bwMode="auto">
          <a:xfrm>
            <a:off x="295275" y="5634038"/>
            <a:ext cx="8655050" cy="0"/>
          </a:xfrm>
          <a:prstGeom prst="line">
            <a:avLst/>
          </a:prstGeom>
          <a:noFill/>
          <a:ln w="9525">
            <a:solidFill>
              <a:srgbClr val="4E6172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7077" name="Rectangle 213"/>
          <p:cNvSpPr>
            <a:spLocks noGrp="1" noChangeArrowheads="1"/>
          </p:cNvSpPr>
          <p:nvPr>
            <p:ph type="ctrTitle"/>
          </p:nvPr>
        </p:nvSpPr>
        <p:spPr bwMode="blackWhite">
          <a:xfrm>
            <a:off x="190500" y="4629150"/>
            <a:ext cx="6353175" cy="566738"/>
          </a:xfrm>
          <a:ln w="25400"/>
        </p:spPr>
        <p:txBody>
          <a:bodyPr tIns="91440" bIns="91440" anchor="b"/>
          <a:lstStyle>
            <a:lvl1pPr algn="l">
              <a:spcBef>
                <a:spcPct val="25000"/>
              </a:spcBef>
              <a:defRPr sz="2700"/>
            </a:lvl1pPr>
          </a:lstStyle>
          <a:p>
            <a:r>
              <a:rPr lang="en-US"/>
              <a:t>Title or Product name</a:t>
            </a:r>
          </a:p>
        </p:txBody>
      </p:sp>
      <p:sp>
        <p:nvSpPr>
          <p:cNvPr id="37078" name="Rectangle 214"/>
          <p:cNvSpPr>
            <a:spLocks noGrp="1" noChangeArrowheads="1"/>
          </p:cNvSpPr>
          <p:nvPr>
            <p:ph type="subTitle" idx="1"/>
          </p:nvPr>
        </p:nvSpPr>
        <p:spPr bwMode="blackWhite">
          <a:xfrm>
            <a:off x="190500" y="5187950"/>
            <a:ext cx="6353175" cy="447675"/>
          </a:xfrm>
          <a:ln w="25400" algn="ctr"/>
        </p:spPr>
        <p:txBody>
          <a:bodyPr tIns="0" bIns="91440"/>
          <a:lstStyle>
            <a:lvl1pPr marL="0" indent="0">
              <a:spcBef>
                <a:spcPct val="0"/>
              </a:spcBef>
              <a:buClrTx/>
              <a:buFont typeface="Arial" charset="0"/>
              <a:buNone/>
              <a:defRPr sz="2300">
                <a:solidFill>
                  <a:schemeClr val="tx1"/>
                </a:solidFill>
              </a:defRPr>
            </a:lvl1pPr>
          </a:lstStyle>
          <a:p>
            <a:r>
              <a:rPr lang="en-US"/>
              <a:t>Subhead here.</a:t>
            </a:r>
          </a:p>
        </p:txBody>
      </p:sp>
      <p:sp>
        <p:nvSpPr>
          <p:cNvPr id="50" name="Rectangle 218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16E2D03-81AA-457E-B055-3AF89E44912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3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E6564A-6E73-4C41-AB5E-8D1CE200DC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96088" y="285750"/>
            <a:ext cx="2220912" cy="55562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3350" y="285750"/>
            <a:ext cx="6510338" cy="55562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3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1A5877-2CCD-48F1-8414-7967FE378BC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133350" y="285750"/>
            <a:ext cx="8883650" cy="55562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33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82B2BF-BF27-4823-9940-920EB17E60F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350" y="285750"/>
            <a:ext cx="8882063" cy="6540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33350" y="933450"/>
            <a:ext cx="4365625" cy="49085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1375" y="933450"/>
            <a:ext cx="4365625" cy="49085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33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B122D9-1598-4A6C-994E-0B4A46FBCD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12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EEDE6F-9CE3-4099-B3ED-5F79795AC2D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2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D23F56-590D-4B3A-A181-604F71C21B2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2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F966E6-245D-4FFC-9585-820C8C92E8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14475"/>
            <a:ext cx="4038600" cy="19351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14475"/>
            <a:ext cx="4038600" cy="19351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2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C07B42-5462-4E89-88B8-FE4DEEAC94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2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942CEB-D8B8-4780-8C14-13A66330034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2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69F61A-F0AA-4508-BCDB-5B6805D4BA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3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244348-13A6-43B2-B79E-90EA4A1EAEF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2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193E4D-6A7F-4A59-9D50-4E34462E71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2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F5F689-E1C0-4B62-8E9F-EFD6B89675B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2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5C4201-2BCC-448B-9B92-E8B5C54BBC6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2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EB3048-5D73-41D5-853D-FB99A19113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3175000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3175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2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C555BF-6421-4622-8802-8EE83608E0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>
    <p:fad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3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D18DF7-E795-4FFC-91EE-2C319E0E83D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>
    <p:fade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>
    <p:fade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>
    <p:fade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3350" y="933450"/>
            <a:ext cx="4365625" cy="49085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1375" y="933450"/>
            <a:ext cx="4365625" cy="49085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33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F67CB1-21E7-494C-97D1-06A6487186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>
    <p:fade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>
    <p:fade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33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E8EE4E-B40A-4BF7-8DE2-C0DA45C1008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3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732623-5C2C-4109-A9CD-C80BF7F8CE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3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F65144-5350-4E3C-A35C-9A04B5A561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3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CB6CDF-A924-4971-8755-56020970BF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3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2B1121-2AF4-4FE3-BF96-0EC567D688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316"/>
          <p:cNvGrpSpPr>
            <a:grpSpLocks/>
          </p:cNvGrpSpPr>
          <p:nvPr/>
        </p:nvGrpSpPr>
        <p:grpSpPr bwMode="auto">
          <a:xfrm>
            <a:off x="133350" y="6000750"/>
            <a:ext cx="8883650" cy="176213"/>
            <a:chOff x="84" y="3792"/>
            <a:chExt cx="5596" cy="111"/>
          </a:xfrm>
        </p:grpSpPr>
        <p:sp>
          <p:nvSpPr>
            <p:cNvPr id="36155" name="Freeform 315"/>
            <p:cNvSpPr>
              <a:spLocks/>
            </p:cNvSpPr>
            <p:nvPr userDrawn="1"/>
          </p:nvSpPr>
          <p:spPr bwMode="auto">
            <a:xfrm flipH="1">
              <a:off x="873" y="3792"/>
              <a:ext cx="4807" cy="11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11"/>
                </a:cxn>
                <a:cxn ang="0">
                  <a:pos x="4267" y="111"/>
                </a:cxn>
                <a:cxn ang="0">
                  <a:pos x="4334" y="44"/>
                </a:cxn>
                <a:cxn ang="0">
                  <a:pos x="4401" y="111"/>
                </a:cxn>
                <a:cxn ang="0">
                  <a:pos x="4945" y="111"/>
                </a:cxn>
                <a:cxn ang="0">
                  <a:pos x="4945" y="0"/>
                </a:cxn>
                <a:cxn ang="0">
                  <a:pos x="0" y="0"/>
                </a:cxn>
              </a:cxnLst>
              <a:rect l="0" t="0" r="r" b="b"/>
              <a:pathLst>
                <a:path w="4945" h="111">
                  <a:moveTo>
                    <a:pt x="0" y="0"/>
                  </a:moveTo>
                  <a:lnTo>
                    <a:pt x="0" y="111"/>
                  </a:lnTo>
                  <a:lnTo>
                    <a:pt x="4267" y="111"/>
                  </a:lnTo>
                  <a:lnTo>
                    <a:pt x="4334" y="44"/>
                  </a:lnTo>
                  <a:lnTo>
                    <a:pt x="4401" y="111"/>
                  </a:lnTo>
                  <a:lnTo>
                    <a:pt x="4945" y="111"/>
                  </a:lnTo>
                  <a:lnTo>
                    <a:pt x="494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DD6D1"/>
            </a:solid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6145" name="Freeform 305"/>
            <p:cNvSpPr>
              <a:spLocks/>
            </p:cNvSpPr>
            <p:nvPr/>
          </p:nvSpPr>
          <p:spPr bwMode="auto">
            <a:xfrm flipH="1">
              <a:off x="84" y="3792"/>
              <a:ext cx="4945" cy="11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11"/>
                </a:cxn>
                <a:cxn ang="0">
                  <a:pos x="4267" y="111"/>
                </a:cxn>
                <a:cxn ang="0">
                  <a:pos x="4334" y="44"/>
                </a:cxn>
                <a:cxn ang="0">
                  <a:pos x="4401" y="111"/>
                </a:cxn>
                <a:cxn ang="0">
                  <a:pos x="4945" y="111"/>
                </a:cxn>
                <a:cxn ang="0">
                  <a:pos x="4945" y="0"/>
                </a:cxn>
                <a:cxn ang="0">
                  <a:pos x="0" y="0"/>
                </a:cxn>
              </a:cxnLst>
              <a:rect l="0" t="0" r="r" b="b"/>
              <a:pathLst>
                <a:path w="4945" h="111">
                  <a:moveTo>
                    <a:pt x="0" y="0"/>
                  </a:moveTo>
                  <a:lnTo>
                    <a:pt x="0" y="111"/>
                  </a:lnTo>
                  <a:lnTo>
                    <a:pt x="4267" y="111"/>
                  </a:lnTo>
                  <a:lnTo>
                    <a:pt x="4334" y="44"/>
                  </a:lnTo>
                  <a:lnTo>
                    <a:pt x="4401" y="111"/>
                  </a:lnTo>
                  <a:lnTo>
                    <a:pt x="4945" y="111"/>
                  </a:lnTo>
                  <a:lnTo>
                    <a:pt x="494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DD6D1"/>
            </a:solid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</p:grpSp>
      <p:grpSp>
        <p:nvGrpSpPr>
          <p:cNvPr id="3075" name="Group 317"/>
          <p:cNvGrpSpPr>
            <a:grpSpLocks/>
          </p:cNvGrpSpPr>
          <p:nvPr/>
        </p:nvGrpSpPr>
        <p:grpSpPr bwMode="auto">
          <a:xfrm>
            <a:off x="7454900" y="6272213"/>
            <a:ext cx="1595438" cy="430212"/>
            <a:chOff x="4696" y="3903"/>
            <a:chExt cx="1005" cy="271"/>
          </a:xfrm>
        </p:grpSpPr>
        <p:sp>
          <p:nvSpPr>
            <p:cNvPr id="36111" name="Text Box 271"/>
            <p:cNvSpPr txBox="1">
              <a:spLocks noChangeAspect="1" noChangeArrowheads="1"/>
            </p:cNvSpPr>
            <p:nvPr/>
          </p:nvSpPr>
          <p:spPr bwMode="black">
            <a:xfrm>
              <a:off x="5525" y="4009"/>
              <a:ext cx="176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sz="400" b="1"/>
                <a:t>TM</a:t>
              </a:r>
            </a:p>
          </p:txBody>
        </p:sp>
        <p:sp>
          <p:nvSpPr>
            <p:cNvPr id="36112" name="Freeform 272"/>
            <p:cNvSpPr>
              <a:spLocks noChangeAspect="1"/>
            </p:cNvSpPr>
            <p:nvPr/>
          </p:nvSpPr>
          <p:spPr bwMode="black">
            <a:xfrm>
              <a:off x="5166" y="4145"/>
              <a:ext cx="28" cy="29"/>
            </a:xfrm>
            <a:custGeom>
              <a:avLst/>
              <a:gdLst/>
              <a:ahLst/>
              <a:cxnLst>
                <a:cxn ang="0">
                  <a:pos x="7" y="19"/>
                </a:cxn>
                <a:cxn ang="0">
                  <a:pos x="14" y="26"/>
                </a:cxn>
                <a:cxn ang="0">
                  <a:pos x="21" y="21"/>
                </a:cxn>
                <a:cxn ang="0">
                  <a:pos x="5" y="8"/>
                </a:cxn>
                <a:cxn ang="0">
                  <a:pos x="17" y="0"/>
                </a:cxn>
                <a:cxn ang="0">
                  <a:pos x="28" y="9"/>
                </a:cxn>
                <a:cxn ang="0">
                  <a:pos x="23" y="10"/>
                </a:cxn>
                <a:cxn ang="0">
                  <a:pos x="17" y="4"/>
                </a:cxn>
                <a:cxn ang="0">
                  <a:pos x="10" y="8"/>
                </a:cxn>
                <a:cxn ang="0">
                  <a:pos x="26" y="21"/>
                </a:cxn>
                <a:cxn ang="0">
                  <a:pos x="12" y="30"/>
                </a:cxn>
                <a:cxn ang="0">
                  <a:pos x="1" y="20"/>
                </a:cxn>
                <a:cxn ang="0">
                  <a:pos x="7" y="19"/>
                </a:cxn>
              </a:cxnLst>
              <a:rect l="0" t="0" r="r" b="b"/>
              <a:pathLst>
                <a:path w="29" h="30">
                  <a:moveTo>
                    <a:pt x="7" y="19"/>
                  </a:moveTo>
                  <a:cubicBezTo>
                    <a:pt x="6" y="25"/>
                    <a:pt x="10" y="26"/>
                    <a:pt x="14" y="26"/>
                  </a:cubicBezTo>
                  <a:cubicBezTo>
                    <a:pt x="16" y="26"/>
                    <a:pt x="20" y="26"/>
                    <a:pt x="21" y="21"/>
                  </a:cubicBezTo>
                  <a:cubicBezTo>
                    <a:pt x="22" y="14"/>
                    <a:pt x="2" y="20"/>
                    <a:pt x="5" y="8"/>
                  </a:cubicBezTo>
                  <a:cubicBezTo>
                    <a:pt x="6" y="2"/>
                    <a:pt x="12" y="0"/>
                    <a:pt x="17" y="0"/>
                  </a:cubicBezTo>
                  <a:cubicBezTo>
                    <a:pt x="21" y="0"/>
                    <a:pt x="29" y="2"/>
                    <a:pt x="28" y="9"/>
                  </a:cubicBezTo>
                  <a:cubicBezTo>
                    <a:pt x="23" y="10"/>
                    <a:pt x="23" y="10"/>
                    <a:pt x="23" y="10"/>
                  </a:cubicBezTo>
                  <a:cubicBezTo>
                    <a:pt x="23" y="6"/>
                    <a:pt x="20" y="4"/>
                    <a:pt x="17" y="4"/>
                  </a:cubicBezTo>
                  <a:cubicBezTo>
                    <a:pt x="14" y="4"/>
                    <a:pt x="10" y="4"/>
                    <a:pt x="10" y="8"/>
                  </a:cubicBezTo>
                  <a:cubicBezTo>
                    <a:pt x="8" y="15"/>
                    <a:pt x="28" y="10"/>
                    <a:pt x="26" y="21"/>
                  </a:cubicBezTo>
                  <a:cubicBezTo>
                    <a:pt x="25" y="27"/>
                    <a:pt x="18" y="30"/>
                    <a:pt x="12" y="30"/>
                  </a:cubicBezTo>
                  <a:cubicBezTo>
                    <a:pt x="6" y="30"/>
                    <a:pt x="0" y="27"/>
                    <a:pt x="1" y="20"/>
                  </a:cubicBezTo>
                  <a:lnTo>
                    <a:pt x="7" y="19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6113" name="Freeform 273"/>
            <p:cNvSpPr>
              <a:spLocks noChangeAspect="1" noEditPoints="1"/>
            </p:cNvSpPr>
            <p:nvPr/>
          </p:nvSpPr>
          <p:spPr bwMode="black">
            <a:xfrm>
              <a:off x="5196" y="4145"/>
              <a:ext cx="29" cy="29"/>
            </a:xfrm>
            <a:custGeom>
              <a:avLst/>
              <a:gdLst/>
              <a:ahLst/>
              <a:cxnLst>
                <a:cxn ang="0">
                  <a:pos x="7" y="16"/>
                </a:cxn>
                <a:cxn ang="0">
                  <a:pos x="13" y="26"/>
                </a:cxn>
                <a:cxn ang="0">
                  <a:pos x="23" y="20"/>
                </a:cxn>
                <a:cxn ang="0">
                  <a:pos x="27" y="20"/>
                </a:cxn>
                <a:cxn ang="0">
                  <a:pos x="12" y="30"/>
                </a:cxn>
                <a:cxn ang="0">
                  <a:pos x="1" y="15"/>
                </a:cxn>
                <a:cxn ang="0">
                  <a:pos x="18" y="0"/>
                </a:cxn>
                <a:cxn ang="0">
                  <a:pos x="29" y="15"/>
                </a:cxn>
                <a:cxn ang="0">
                  <a:pos x="28" y="16"/>
                </a:cxn>
                <a:cxn ang="0">
                  <a:pos x="7" y="16"/>
                </a:cxn>
                <a:cxn ang="0">
                  <a:pos x="24" y="12"/>
                </a:cxn>
                <a:cxn ang="0">
                  <a:pos x="17" y="4"/>
                </a:cxn>
                <a:cxn ang="0">
                  <a:pos x="7" y="12"/>
                </a:cxn>
                <a:cxn ang="0">
                  <a:pos x="24" y="12"/>
                </a:cxn>
              </a:cxnLst>
              <a:rect l="0" t="0" r="r" b="b"/>
              <a:pathLst>
                <a:path w="30" h="30">
                  <a:moveTo>
                    <a:pt x="7" y="16"/>
                  </a:moveTo>
                  <a:cubicBezTo>
                    <a:pt x="5" y="22"/>
                    <a:pt x="8" y="26"/>
                    <a:pt x="13" y="26"/>
                  </a:cubicBezTo>
                  <a:cubicBezTo>
                    <a:pt x="18" y="26"/>
                    <a:pt x="21" y="24"/>
                    <a:pt x="23" y="20"/>
                  </a:cubicBezTo>
                  <a:cubicBezTo>
                    <a:pt x="27" y="20"/>
                    <a:pt x="27" y="20"/>
                    <a:pt x="27" y="20"/>
                  </a:cubicBezTo>
                  <a:cubicBezTo>
                    <a:pt x="24" y="27"/>
                    <a:pt x="19" y="30"/>
                    <a:pt x="12" y="30"/>
                  </a:cubicBezTo>
                  <a:cubicBezTo>
                    <a:pt x="3" y="30"/>
                    <a:pt x="0" y="23"/>
                    <a:pt x="1" y="15"/>
                  </a:cubicBezTo>
                  <a:cubicBezTo>
                    <a:pt x="3" y="6"/>
                    <a:pt x="9" y="0"/>
                    <a:pt x="18" y="0"/>
                  </a:cubicBezTo>
                  <a:cubicBezTo>
                    <a:pt x="27" y="0"/>
                    <a:pt x="30" y="6"/>
                    <a:pt x="29" y="15"/>
                  </a:cubicBezTo>
                  <a:cubicBezTo>
                    <a:pt x="28" y="16"/>
                    <a:pt x="28" y="16"/>
                    <a:pt x="28" y="16"/>
                  </a:cubicBezTo>
                  <a:lnTo>
                    <a:pt x="7" y="16"/>
                  </a:lnTo>
                  <a:close/>
                  <a:moveTo>
                    <a:pt x="24" y="12"/>
                  </a:moveTo>
                  <a:cubicBezTo>
                    <a:pt x="24" y="8"/>
                    <a:pt x="22" y="4"/>
                    <a:pt x="17" y="4"/>
                  </a:cubicBezTo>
                  <a:cubicBezTo>
                    <a:pt x="12" y="4"/>
                    <a:pt x="8" y="8"/>
                    <a:pt x="7" y="12"/>
                  </a:cubicBezTo>
                  <a:lnTo>
                    <a:pt x="24" y="12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6114" name="Freeform 274"/>
            <p:cNvSpPr>
              <a:spLocks noChangeAspect="1"/>
            </p:cNvSpPr>
            <p:nvPr/>
          </p:nvSpPr>
          <p:spPr bwMode="black">
            <a:xfrm>
              <a:off x="5227" y="4145"/>
              <a:ext cx="44" cy="28"/>
            </a:xfrm>
            <a:custGeom>
              <a:avLst/>
              <a:gdLst/>
              <a:ahLst/>
              <a:cxnLst>
                <a:cxn ang="0">
                  <a:pos x="5" y="1"/>
                </a:cxn>
                <a:cxn ang="0">
                  <a:pos x="10" y="1"/>
                </a:cxn>
                <a:cxn ang="0">
                  <a:pos x="9" y="4"/>
                </a:cxn>
                <a:cxn ang="0">
                  <a:pos x="9" y="4"/>
                </a:cxn>
                <a:cxn ang="0">
                  <a:pos x="18" y="0"/>
                </a:cxn>
                <a:cxn ang="0">
                  <a:pos x="26" y="5"/>
                </a:cxn>
                <a:cxn ang="0">
                  <a:pos x="35" y="0"/>
                </a:cxn>
                <a:cxn ang="0">
                  <a:pos x="43" y="10"/>
                </a:cxn>
                <a:cxn ang="0">
                  <a:pos x="39" y="29"/>
                </a:cxn>
                <a:cxn ang="0">
                  <a:pos x="34" y="29"/>
                </a:cxn>
                <a:cxn ang="0">
                  <a:pos x="38" y="10"/>
                </a:cxn>
                <a:cxn ang="0">
                  <a:pos x="34" y="4"/>
                </a:cxn>
                <a:cxn ang="0">
                  <a:pos x="26" y="10"/>
                </a:cxn>
                <a:cxn ang="0">
                  <a:pos x="22" y="29"/>
                </a:cxn>
                <a:cxn ang="0">
                  <a:pos x="17" y="29"/>
                </a:cxn>
                <a:cxn ang="0">
                  <a:pos x="21" y="10"/>
                </a:cxn>
                <a:cxn ang="0">
                  <a:pos x="17" y="4"/>
                </a:cxn>
                <a:cxn ang="0">
                  <a:pos x="8" y="10"/>
                </a:cxn>
                <a:cxn ang="0">
                  <a:pos x="5" y="29"/>
                </a:cxn>
                <a:cxn ang="0">
                  <a:pos x="0" y="29"/>
                </a:cxn>
                <a:cxn ang="0">
                  <a:pos x="5" y="1"/>
                </a:cxn>
              </a:cxnLst>
              <a:rect l="0" t="0" r="r" b="b"/>
              <a:pathLst>
                <a:path w="44" h="29">
                  <a:moveTo>
                    <a:pt x="5" y="1"/>
                  </a:moveTo>
                  <a:cubicBezTo>
                    <a:pt x="10" y="1"/>
                    <a:pt x="10" y="1"/>
                    <a:pt x="10" y="1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12" y="2"/>
                    <a:pt x="15" y="0"/>
                    <a:pt x="18" y="0"/>
                  </a:cubicBezTo>
                  <a:cubicBezTo>
                    <a:pt x="21" y="0"/>
                    <a:pt x="25" y="1"/>
                    <a:pt x="26" y="5"/>
                  </a:cubicBezTo>
                  <a:cubicBezTo>
                    <a:pt x="28" y="2"/>
                    <a:pt x="32" y="0"/>
                    <a:pt x="35" y="0"/>
                  </a:cubicBezTo>
                  <a:cubicBezTo>
                    <a:pt x="40" y="0"/>
                    <a:pt x="44" y="2"/>
                    <a:pt x="43" y="10"/>
                  </a:cubicBezTo>
                  <a:cubicBezTo>
                    <a:pt x="39" y="29"/>
                    <a:pt x="39" y="29"/>
                    <a:pt x="39" y="29"/>
                  </a:cubicBezTo>
                  <a:cubicBezTo>
                    <a:pt x="34" y="29"/>
                    <a:pt x="34" y="29"/>
                    <a:pt x="34" y="29"/>
                  </a:cubicBezTo>
                  <a:cubicBezTo>
                    <a:pt x="38" y="10"/>
                    <a:pt x="38" y="10"/>
                    <a:pt x="38" y="10"/>
                  </a:cubicBezTo>
                  <a:cubicBezTo>
                    <a:pt x="39" y="7"/>
                    <a:pt x="37" y="4"/>
                    <a:pt x="34" y="4"/>
                  </a:cubicBezTo>
                  <a:cubicBezTo>
                    <a:pt x="31" y="4"/>
                    <a:pt x="26" y="6"/>
                    <a:pt x="26" y="10"/>
                  </a:cubicBezTo>
                  <a:cubicBezTo>
                    <a:pt x="22" y="29"/>
                    <a:pt x="22" y="29"/>
                    <a:pt x="22" y="29"/>
                  </a:cubicBezTo>
                  <a:cubicBezTo>
                    <a:pt x="17" y="29"/>
                    <a:pt x="17" y="29"/>
                    <a:pt x="17" y="29"/>
                  </a:cubicBezTo>
                  <a:cubicBezTo>
                    <a:pt x="21" y="10"/>
                    <a:pt x="21" y="10"/>
                    <a:pt x="21" y="10"/>
                  </a:cubicBezTo>
                  <a:cubicBezTo>
                    <a:pt x="21" y="7"/>
                    <a:pt x="20" y="4"/>
                    <a:pt x="17" y="4"/>
                  </a:cubicBezTo>
                  <a:cubicBezTo>
                    <a:pt x="14" y="4"/>
                    <a:pt x="9" y="6"/>
                    <a:pt x="8" y="10"/>
                  </a:cubicBezTo>
                  <a:cubicBezTo>
                    <a:pt x="5" y="29"/>
                    <a:pt x="5" y="29"/>
                    <a:pt x="5" y="29"/>
                  </a:cubicBezTo>
                  <a:cubicBezTo>
                    <a:pt x="0" y="29"/>
                    <a:pt x="0" y="29"/>
                    <a:pt x="0" y="29"/>
                  </a:cubicBezTo>
                  <a:lnTo>
                    <a:pt x="5" y="1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6115" name="Freeform 275"/>
            <p:cNvSpPr>
              <a:spLocks noChangeAspect="1" noEditPoints="1"/>
            </p:cNvSpPr>
            <p:nvPr/>
          </p:nvSpPr>
          <p:spPr bwMode="black">
            <a:xfrm>
              <a:off x="5273" y="4131"/>
              <a:ext cx="13" cy="42"/>
            </a:xfrm>
            <a:custGeom>
              <a:avLst/>
              <a:gdLst/>
              <a:ahLst/>
              <a:cxnLst>
                <a:cxn ang="0">
                  <a:pos x="10" y="30"/>
                </a:cxn>
                <a:cxn ang="0">
                  <a:pos x="20" y="30"/>
                </a:cxn>
                <a:cxn ang="0">
                  <a:pos x="8" y="86"/>
                </a:cxn>
                <a:cxn ang="0">
                  <a:pos x="0" y="86"/>
                </a:cxn>
                <a:cxn ang="0">
                  <a:pos x="10" y="30"/>
                </a:cxn>
                <a:cxn ang="0">
                  <a:pos x="16" y="0"/>
                </a:cxn>
                <a:cxn ang="0">
                  <a:pos x="26" y="0"/>
                </a:cxn>
                <a:cxn ang="0">
                  <a:pos x="24" y="12"/>
                </a:cxn>
                <a:cxn ang="0">
                  <a:pos x="14" y="12"/>
                </a:cxn>
                <a:cxn ang="0">
                  <a:pos x="16" y="0"/>
                </a:cxn>
              </a:cxnLst>
              <a:rect l="0" t="0" r="r" b="b"/>
              <a:pathLst>
                <a:path w="26" h="86">
                  <a:moveTo>
                    <a:pt x="10" y="30"/>
                  </a:moveTo>
                  <a:lnTo>
                    <a:pt x="20" y="30"/>
                  </a:lnTo>
                  <a:lnTo>
                    <a:pt x="8" y="86"/>
                  </a:lnTo>
                  <a:lnTo>
                    <a:pt x="0" y="86"/>
                  </a:lnTo>
                  <a:lnTo>
                    <a:pt x="10" y="30"/>
                  </a:lnTo>
                  <a:close/>
                  <a:moveTo>
                    <a:pt x="16" y="0"/>
                  </a:moveTo>
                  <a:lnTo>
                    <a:pt x="26" y="0"/>
                  </a:lnTo>
                  <a:lnTo>
                    <a:pt x="24" y="12"/>
                  </a:lnTo>
                  <a:lnTo>
                    <a:pt x="14" y="12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6116" name="Freeform 276"/>
            <p:cNvSpPr>
              <a:spLocks noChangeAspect="1"/>
            </p:cNvSpPr>
            <p:nvPr/>
          </p:nvSpPr>
          <p:spPr bwMode="black">
            <a:xfrm>
              <a:off x="5284" y="4145"/>
              <a:ext cx="30" cy="29"/>
            </a:xfrm>
            <a:custGeom>
              <a:avLst/>
              <a:gdLst/>
              <a:ahLst/>
              <a:cxnLst>
                <a:cxn ang="0">
                  <a:pos x="25" y="10"/>
                </a:cxn>
                <a:cxn ang="0">
                  <a:pos x="19" y="4"/>
                </a:cxn>
                <a:cxn ang="0">
                  <a:pos x="7" y="15"/>
                </a:cxn>
                <a:cxn ang="0">
                  <a:pos x="14" y="26"/>
                </a:cxn>
                <a:cxn ang="0">
                  <a:pos x="24" y="19"/>
                </a:cxn>
                <a:cxn ang="0">
                  <a:pos x="29" y="19"/>
                </a:cxn>
                <a:cxn ang="0">
                  <a:pos x="13" y="30"/>
                </a:cxn>
                <a:cxn ang="0">
                  <a:pos x="2" y="15"/>
                </a:cxn>
                <a:cxn ang="0">
                  <a:pos x="19" y="0"/>
                </a:cxn>
                <a:cxn ang="0">
                  <a:pos x="30" y="10"/>
                </a:cxn>
                <a:cxn ang="0">
                  <a:pos x="25" y="10"/>
                </a:cxn>
              </a:cxnLst>
              <a:rect l="0" t="0" r="r" b="b"/>
              <a:pathLst>
                <a:path w="30" h="30">
                  <a:moveTo>
                    <a:pt x="25" y="10"/>
                  </a:moveTo>
                  <a:cubicBezTo>
                    <a:pt x="25" y="6"/>
                    <a:pt x="22" y="4"/>
                    <a:pt x="19" y="4"/>
                  </a:cubicBezTo>
                  <a:cubicBezTo>
                    <a:pt x="12" y="4"/>
                    <a:pt x="8" y="10"/>
                    <a:pt x="7" y="15"/>
                  </a:cubicBezTo>
                  <a:cubicBezTo>
                    <a:pt x="6" y="21"/>
                    <a:pt x="8" y="26"/>
                    <a:pt x="14" y="26"/>
                  </a:cubicBezTo>
                  <a:cubicBezTo>
                    <a:pt x="19" y="26"/>
                    <a:pt x="23" y="23"/>
                    <a:pt x="24" y="19"/>
                  </a:cubicBezTo>
                  <a:cubicBezTo>
                    <a:pt x="29" y="19"/>
                    <a:pt x="29" y="19"/>
                    <a:pt x="29" y="19"/>
                  </a:cubicBezTo>
                  <a:cubicBezTo>
                    <a:pt x="27" y="26"/>
                    <a:pt x="21" y="30"/>
                    <a:pt x="13" y="30"/>
                  </a:cubicBezTo>
                  <a:cubicBezTo>
                    <a:pt x="4" y="30"/>
                    <a:pt x="0" y="24"/>
                    <a:pt x="2" y="15"/>
                  </a:cubicBezTo>
                  <a:cubicBezTo>
                    <a:pt x="4" y="6"/>
                    <a:pt x="10" y="0"/>
                    <a:pt x="19" y="0"/>
                  </a:cubicBezTo>
                  <a:cubicBezTo>
                    <a:pt x="25" y="0"/>
                    <a:pt x="30" y="3"/>
                    <a:pt x="30" y="10"/>
                  </a:cubicBezTo>
                  <a:lnTo>
                    <a:pt x="25" y="1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6117" name="Freeform 277"/>
            <p:cNvSpPr>
              <a:spLocks noChangeAspect="1" noEditPoints="1"/>
            </p:cNvSpPr>
            <p:nvPr/>
          </p:nvSpPr>
          <p:spPr bwMode="black">
            <a:xfrm>
              <a:off x="5316" y="4145"/>
              <a:ext cx="31" cy="29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30" y="15"/>
                </a:cxn>
                <a:cxn ang="0">
                  <a:pos x="13" y="30"/>
                </a:cxn>
                <a:cxn ang="0">
                  <a:pos x="1" y="15"/>
                </a:cxn>
                <a:cxn ang="0">
                  <a:pos x="18" y="0"/>
                </a:cxn>
                <a:cxn ang="0">
                  <a:pos x="13" y="26"/>
                </a:cxn>
                <a:cxn ang="0">
                  <a:pos x="24" y="15"/>
                </a:cxn>
                <a:cxn ang="0">
                  <a:pos x="18" y="4"/>
                </a:cxn>
                <a:cxn ang="0">
                  <a:pos x="7" y="15"/>
                </a:cxn>
                <a:cxn ang="0">
                  <a:pos x="13" y="26"/>
                </a:cxn>
              </a:cxnLst>
              <a:rect l="0" t="0" r="r" b="b"/>
              <a:pathLst>
                <a:path w="31" h="30">
                  <a:moveTo>
                    <a:pt x="18" y="0"/>
                  </a:moveTo>
                  <a:cubicBezTo>
                    <a:pt x="27" y="0"/>
                    <a:pt x="31" y="6"/>
                    <a:pt x="30" y="15"/>
                  </a:cubicBezTo>
                  <a:cubicBezTo>
                    <a:pt x="28" y="24"/>
                    <a:pt x="21" y="30"/>
                    <a:pt x="13" y="30"/>
                  </a:cubicBezTo>
                  <a:cubicBezTo>
                    <a:pt x="4" y="30"/>
                    <a:pt x="0" y="24"/>
                    <a:pt x="1" y="15"/>
                  </a:cubicBezTo>
                  <a:cubicBezTo>
                    <a:pt x="3" y="6"/>
                    <a:pt x="10" y="0"/>
                    <a:pt x="18" y="0"/>
                  </a:cubicBezTo>
                  <a:close/>
                  <a:moveTo>
                    <a:pt x="13" y="26"/>
                  </a:moveTo>
                  <a:cubicBezTo>
                    <a:pt x="20" y="26"/>
                    <a:pt x="23" y="20"/>
                    <a:pt x="24" y="15"/>
                  </a:cubicBezTo>
                  <a:cubicBezTo>
                    <a:pt x="25" y="10"/>
                    <a:pt x="25" y="4"/>
                    <a:pt x="18" y="4"/>
                  </a:cubicBezTo>
                  <a:cubicBezTo>
                    <a:pt x="11" y="4"/>
                    <a:pt x="8" y="10"/>
                    <a:pt x="7" y="15"/>
                  </a:cubicBezTo>
                  <a:cubicBezTo>
                    <a:pt x="6" y="20"/>
                    <a:pt x="6" y="26"/>
                    <a:pt x="13" y="26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6118" name="Freeform 278"/>
            <p:cNvSpPr>
              <a:spLocks noChangeAspect="1"/>
            </p:cNvSpPr>
            <p:nvPr/>
          </p:nvSpPr>
          <p:spPr bwMode="black">
            <a:xfrm>
              <a:off x="5348" y="4145"/>
              <a:ext cx="29" cy="28"/>
            </a:xfrm>
            <a:custGeom>
              <a:avLst/>
              <a:gdLst/>
              <a:ahLst/>
              <a:cxnLst>
                <a:cxn ang="0">
                  <a:pos x="5" y="1"/>
                </a:cxn>
                <a:cxn ang="0">
                  <a:pos x="10" y="1"/>
                </a:cxn>
                <a:cxn ang="0">
                  <a:pos x="9" y="4"/>
                </a:cxn>
                <a:cxn ang="0">
                  <a:pos x="10" y="4"/>
                </a:cxn>
                <a:cxn ang="0">
                  <a:pos x="19" y="0"/>
                </a:cxn>
                <a:cxn ang="0">
                  <a:pos x="27" y="10"/>
                </a:cxn>
                <a:cxn ang="0">
                  <a:pos x="23" y="29"/>
                </a:cxn>
                <a:cxn ang="0">
                  <a:pos x="18" y="29"/>
                </a:cxn>
                <a:cxn ang="0">
                  <a:pos x="22" y="11"/>
                </a:cxn>
                <a:cxn ang="0">
                  <a:pos x="17" y="4"/>
                </a:cxn>
                <a:cxn ang="0">
                  <a:pos x="8" y="12"/>
                </a:cxn>
                <a:cxn ang="0">
                  <a:pos x="5" y="29"/>
                </a:cxn>
                <a:cxn ang="0">
                  <a:pos x="0" y="29"/>
                </a:cxn>
                <a:cxn ang="0">
                  <a:pos x="5" y="1"/>
                </a:cxn>
              </a:cxnLst>
              <a:rect l="0" t="0" r="r" b="b"/>
              <a:pathLst>
                <a:path w="29" h="29">
                  <a:moveTo>
                    <a:pt x="5" y="1"/>
                  </a:moveTo>
                  <a:cubicBezTo>
                    <a:pt x="10" y="1"/>
                    <a:pt x="10" y="1"/>
                    <a:pt x="10" y="1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2" y="2"/>
                    <a:pt x="15" y="0"/>
                    <a:pt x="19" y="0"/>
                  </a:cubicBezTo>
                  <a:cubicBezTo>
                    <a:pt x="25" y="0"/>
                    <a:pt x="29" y="2"/>
                    <a:pt x="27" y="10"/>
                  </a:cubicBezTo>
                  <a:cubicBezTo>
                    <a:pt x="23" y="29"/>
                    <a:pt x="23" y="29"/>
                    <a:pt x="23" y="29"/>
                  </a:cubicBezTo>
                  <a:cubicBezTo>
                    <a:pt x="18" y="29"/>
                    <a:pt x="18" y="29"/>
                    <a:pt x="18" y="29"/>
                  </a:cubicBezTo>
                  <a:cubicBezTo>
                    <a:pt x="22" y="11"/>
                    <a:pt x="22" y="11"/>
                    <a:pt x="22" y="11"/>
                  </a:cubicBezTo>
                  <a:cubicBezTo>
                    <a:pt x="23" y="6"/>
                    <a:pt x="21" y="4"/>
                    <a:pt x="17" y="4"/>
                  </a:cubicBezTo>
                  <a:cubicBezTo>
                    <a:pt x="13" y="4"/>
                    <a:pt x="9" y="7"/>
                    <a:pt x="8" y="12"/>
                  </a:cubicBezTo>
                  <a:cubicBezTo>
                    <a:pt x="5" y="29"/>
                    <a:pt x="5" y="29"/>
                    <a:pt x="5" y="29"/>
                  </a:cubicBezTo>
                  <a:cubicBezTo>
                    <a:pt x="0" y="29"/>
                    <a:pt x="0" y="29"/>
                    <a:pt x="0" y="29"/>
                  </a:cubicBezTo>
                  <a:lnTo>
                    <a:pt x="5" y="1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6119" name="Freeform 279"/>
            <p:cNvSpPr>
              <a:spLocks noChangeAspect="1" noEditPoints="1"/>
            </p:cNvSpPr>
            <p:nvPr/>
          </p:nvSpPr>
          <p:spPr bwMode="black">
            <a:xfrm>
              <a:off x="5378" y="4131"/>
              <a:ext cx="34" cy="43"/>
            </a:xfrm>
            <a:custGeom>
              <a:avLst/>
              <a:gdLst/>
              <a:ahLst/>
              <a:cxnLst>
                <a:cxn ang="0">
                  <a:pos x="26" y="43"/>
                </a:cxn>
                <a:cxn ang="0">
                  <a:pos x="21" y="43"/>
                </a:cxn>
                <a:cxn ang="0">
                  <a:pos x="22" y="40"/>
                </a:cxn>
                <a:cxn ang="0">
                  <a:pos x="22" y="40"/>
                </a:cxn>
                <a:cxn ang="0">
                  <a:pos x="22" y="40"/>
                </a:cxn>
                <a:cxn ang="0">
                  <a:pos x="12" y="44"/>
                </a:cxn>
                <a:cxn ang="0">
                  <a:pos x="1" y="29"/>
                </a:cxn>
                <a:cxn ang="0">
                  <a:pos x="18" y="14"/>
                </a:cxn>
                <a:cxn ang="0">
                  <a:pos x="26" y="18"/>
                </a:cxn>
                <a:cxn ang="0">
                  <a:pos x="26" y="18"/>
                </a:cxn>
                <a:cxn ang="0">
                  <a:pos x="30" y="0"/>
                </a:cxn>
                <a:cxn ang="0">
                  <a:pos x="35" y="0"/>
                </a:cxn>
                <a:cxn ang="0">
                  <a:pos x="26" y="43"/>
                </a:cxn>
                <a:cxn ang="0">
                  <a:pos x="13" y="40"/>
                </a:cxn>
                <a:cxn ang="0">
                  <a:pos x="24" y="29"/>
                </a:cxn>
                <a:cxn ang="0">
                  <a:pos x="17" y="18"/>
                </a:cxn>
                <a:cxn ang="0">
                  <a:pos x="6" y="29"/>
                </a:cxn>
                <a:cxn ang="0">
                  <a:pos x="13" y="40"/>
                </a:cxn>
              </a:cxnLst>
              <a:rect l="0" t="0" r="r" b="b"/>
              <a:pathLst>
                <a:path w="35" h="44">
                  <a:moveTo>
                    <a:pt x="26" y="43"/>
                  </a:moveTo>
                  <a:cubicBezTo>
                    <a:pt x="21" y="43"/>
                    <a:pt x="21" y="43"/>
                    <a:pt x="21" y="43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19" y="43"/>
                    <a:pt x="16" y="44"/>
                    <a:pt x="12" y="44"/>
                  </a:cubicBezTo>
                  <a:cubicBezTo>
                    <a:pt x="2" y="44"/>
                    <a:pt x="0" y="37"/>
                    <a:pt x="1" y="29"/>
                  </a:cubicBezTo>
                  <a:cubicBezTo>
                    <a:pt x="3" y="21"/>
                    <a:pt x="8" y="14"/>
                    <a:pt x="18" y="14"/>
                  </a:cubicBezTo>
                  <a:cubicBezTo>
                    <a:pt x="22" y="14"/>
                    <a:pt x="25" y="15"/>
                    <a:pt x="26" y="18"/>
                  </a:cubicBezTo>
                  <a:cubicBezTo>
                    <a:pt x="26" y="18"/>
                    <a:pt x="26" y="18"/>
                    <a:pt x="26" y="18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5" y="0"/>
                    <a:pt x="35" y="0"/>
                    <a:pt x="35" y="0"/>
                  </a:cubicBezTo>
                  <a:lnTo>
                    <a:pt x="26" y="43"/>
                  </a:lnTo>
                  <a:close/>
                  <a:moveTo>
                    <a:pt x="13" y="40"/>
                  </a:moveTo>
                  <a:cubicBezTo>
                    <a:pt x="20" y="40"/>
                    <a:pt x="23" y="35"/>
                    <a:pt x="24" y="29"/>
                  </a:cubicBezTo>
                  <a:cubicBezTo>
                    <a:pt x="25" y="23"/>
                    <a:pt x="23" y="18"/>
                    <a:pt x="17" y="18"/>
                  </a:cubicBezTo>
                  <a:cubicBezTo>
                    <a:pt x="11" y="18"/>
                    <a:pt x="7" y="23"/>
                    <a:pt x="6" y="29"/>
                  </a:cubicBezTo>
                  <a:cubicBezTo>
                    <a:pt x="5" y="35"/>
                    <a:pt x="7" y="40"/>
                    <a:pt x="13" y="4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6120" name="Freeform 280"/>
            <p:cNvSpPr>
              <a:spLocks noChangeAspect="1"/>
            </p:cNvSpPr>
            <p:nvPr/>
          </p:nvSpPr>
          <p:spPr bwMode="black">
            <a:xfrm>
              <a:off x="5412" y="4145"/>
              <a:ext cx="28" cy="29"/>
            </a:xfrm>
            <a:custGeom>
              <a:avLst/>
              <a:gdLst/>
              <a:ahLst/>
              <a:cxnLst>
                <a:cxn ang="0">
                  <a:pos x="23" y="28"/>
                </a:cxn>
                <a:cxn ang="0">
                  <a:pos x="18" y="28"/>
                </a:cxn>
                <a:cxn ang="0">
                  <a:pos x="19" y="25"/>
                </a:cxn>
                <a:cxn ang="0">
                  <a:pos x="19" y="25"/>
                </a:cxn>
                <a:cxn ang="0">
                  <a:pos x="10" y="29"/>
                </a:cxn>
                <a:cxn ang="0">
                  <a:pos x="1" y="19"/>
                </a:cxn>
                <a:cxn ang="0">
                  <a:pos x="5" y="0"/>
                </a:cxn>
                <a:cxn ang="0">
                  <a:pos x="10" y="0"/>
                </a:cxn>
                <a:cxn ang="0">
                  <a:pos x="6" y="19"/>
                </a:cxn>
                <a:cxn ang="0">
                  <a:pos x="11" y="25"/>
                </a:cxn>
                <a:cxn ang="0">
                  <a:pos x="21" y="17"/>
                </a:cxn>
                <a:cxn ang="0">
                  <a:pos x="24" y="0"/>
                </a:cxn>
                <a:cxn ang="0">
                  <a:pos x="29" y="0"/>
                </a:cxn>
                <a:cxn ang="0">
                  <a:pos x="23" y="28"/>
                </a:cxn>
              </a:cxnLst>
              <a:rect l="0" t="0" r="r" b="b"/>
              <a:pathLst>
                <a:path w="29" h="29">
                  <a:moveTo>
                    <a:pt x="23" y="28"/>
                  </a:moveTo>
                  <a:cubicBezTo>
                    <a:pt x="18" y="28"/>
                    <a:pt x="18" y="28"/>
                    <a:pt x="18" y="28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7" y="27"/>
                    <a:pt x="13" y="29"/>
                    <a:pt x="10" y="29"/>
                  </a:cubicBezTo>
                  <a:cubicBezTo>
                    <a:pt x="4" y="29"/>
                    <a:pt x="0" y="27"/>
                    <a:pt x="1" y="19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6" y="23"/>
                    <a:pt x="8" y="25"/>
                    <a:pt x="11" y="25"/>
                  </a:cubicBezTo>
                  <a:cubicBezTo>
                    <a:pt x="16" y="25"/>
                    <a:pt x="20" y="22"/>
                    <a:pt x="21" y="17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9" y="0"/>
                    <a:pt x="29" y="0"/>
                    <a:pt x="29" y="0"/>
                  </a:cubicBezTo>
                  <a:lnTo>
                    <a:pt x="23" y="28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6121" name="Freeform 281"/>
            <p:cNvSpPr>
              <a:spLocks noChangeAspect="1"/>
            </p:cNvSpPr>
            <p:nvPr/>
          </p:nvSpPr>
          <p:spPr bwMode="black">
            <a:xfrm>
              <a:off x="5441" y="4145"/>
              <a:ext cx="30" cy="29"/>
            </a:xfrm>
            <a:custGeom>
              <a:avLst/>
              <a:gdLst/>
              <a:ahLst/>
              <a:cxnLst>
                <a:cxn ang="0">
                  <a:pos x="25" y="10"/>
                </a:cxn>
                <a:cxn ang="0">
                  <a:pos x="18" y="4"/>
                </a:cxn>
                <a:cxn ang="0">
                  <a:pos x="7" y="15"/>
                </a:cxn>
                <a:cxn ang="0">
                  <a:pos x="14" y="26"/>
                </a:cxn>
                <a:cxn ang="0">
                  <a:pos x="24" y="19"/>
                </a:cxn>
                <a:cxn ang="0">
                  <a:pos x="29" y="19"/>
                </a:cxn>
                <a:cxn ang="0">
                  <a:pos x="13" y="30"/>
                </a:cxn>
                <a:cxn ang="0">
                  <a:pos x="2" y="15"/>
                </a:cxn>
                <a:cxn ang="0">
                  <a:pos x="19" y="0"/>
                </a:cxn>
                <a:cxn ang="0">
                  <a:pos x="30" y="10"/>
                </a:cxn>
                <a:cxn ang="0">
                  <a:pos x="25" y="10"/>
                </a:cxn>
              </a:cxnLst>
              <a:rect l="0" t="0" r="r" b="b"/>
              <a:pathLst>
                <a:path w="30" h="30">
                  <a:moveTo>
                    <a:pt x="25" y="10"/>
                  </a:moveTo>
                  <a:cubicBezTo>
                    <a:pt x="25" y="6"/>
                    <a:pt x="22" y="4"/>
                    <a:pt x="18" y="4"/>
                  </a:cubicBezTo>
                  <a:cubicBezTo>
                    <a:pt x="11" y="4"/>
                    <a:pt x="8" y="10"/>
                    <a:pt x="7" y="15"/>
                  </a:cubicBezTo>
                  <a:cubicBezTo>
                    <a:pt x="6" y="21"/>
                    <a:pt x="7" y="26"/>
                    <a:pt x="14" y="26"/>
                  </a:cubicBezTo>
                  <a:cubicBezTo>
                    <a:pt x="19" y="26"/>
                    <a:pt x="23" y="23"/>
                    <a:pt x="24" y="19"/>
                  </a:cubicBezTo>
                  <a:cubicBezTo>
                    <a:pt x="29" y="19"/>
                    <a:pt x="29" y="19"/>
                    <a:pt x="29" y="19"/>
                  </a:cubicBezTo>
                  <a:cubicBezTo>
                    <a:pt x="27" y="26"/>
                    <a:pt x="21" y="30"/>
                    <a:pt x="13" y="30"/>
                  </a:cubicBezTo>
                  <a:cubicBezTo>
                    <a:pt x="4" y="30"/>
                    <a:pt x="0" y="24"/>
                    <a:pt x="2" y="15"/>
                  </a:cubicBezTo>
                  <a:cubicBezTo>
                    <a:pt x="4" y="6"/>
                    <a:pt x="10" y="0"/>
                    <a:pt x="19" y="0"/>
                  </a:cubicBezTo>
                  <a:cubicBezTo>
                    <a:pt x="25" y="0"/>
                    <a:pt x="30" y="3"/>
                    <a:pt x="30" y="10"/>
                  </a:cubicBezTo>
                  <a:lnTo>
                    <a:pt x="25" y="1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6122" name="Freeform 282"/>
            <p:cNvSpPr>
              <a:spLocks noChangeAspect="1"/>
            </p:cNvSpPr>
            <p:nvPr/>
          </p:nvSpPr>
          <p:spPr bwMode="black">
            <a:xfrm>
              <a:off x="5473" y="4137"/>
              <a:ext cx="18" cy="37"/>
            </a:xfrm>
            <a:custGeom>
              <a:avLst/>
              <a:gdLst/>
              <a:ahLst/>
              <a:cxnLst>
                <a:cxn ang="0">
                  <a:pos x="1" y="9"/>
                </a:cxn>
                <a:cxn ang="0">
                  <a:pos x="6" y="9"/>
                </a:cxn>
                <a:cxn ang="0">
                  <a:pos x="8" y="0"/>
                </a:cxn>
                <a:cxn ang="0">
                  <a:pos x="13" y="0"/>
                </a:cxn>
                <a:cxn ang="0">
                  <a:pos x="11" y="9"/>
                </a:cxn>
                <a:cxn ang="0">
                  <a:pos x="17" y="9"/>
                </a:cxn>
                <a:cxn ang="0">
                  <a:pos x="16" y="13"/>
                </a:cxn>
                <a:cxn ang="0">
                  <a:pos x="10" y="13"/>
                </a:cxn>
                <a:cxn ang="0">
                  <a:pos x="7" y="31"/>
                </a:cxn>
                <a:cxn ang="0">
                  <a:pos x="8" y="34"/>
                </a:cxn>
                <a:cxn ang="0">
                  <a:pos x="11" y="33"/>
                </a:cxn>
                <a:cxn ang="0">
                  <a:pos x="11" y="38"/>
                </a:cxn>
                <a:cxn ang="0">
                  <a:pos x="6" y="38"/>
                </a:cxn>
                <a:cxn ang="0">
                  <a:pos x="2" y="32"/>
                </a:cxn>
                <a:cxn ang="0">
                  <a:pos x="5" y="13"/>
                </a:cxn>
                <a:cxn ang="0">
                  <a:pos x="1" y="13"/>
                </a:cxn>
                <a:cxn ang="0">
                  <a:pos x="1" y="9"/>
                </a:cxn>
              </a:cxnLst>
              <a:rect l="0" t="0" r="r" b="b"/>
              <a:pathLst>
                <a:path w="17" h="38">
                  <a:moveTo>
                    <a:pt x="1" y="9"/>
                  </a:moveTo>
                  <a:cubicBezTo>
                    <a:pt x="6" y="9"/>
                    <a:pt x="6" y="9"/>
                    <a:pt x="6" y="9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6" y="13"/>
                    <a:pt x="16" y="13"/>
                    <a:pt x="16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7" y="31"/>
                    <a:pt x="7" y="31"/>
                    <a:pt x="7" y="31"/>
                  </a:cubicBezTo>
                  <a:cubicBezTo>
                    <a:pt x="7" y="33"/>
                    <a:pt x="6" y="34"/>
                    <a:pt x="8" y="34"/>
                  </a:cubicBezTo>
                  <a:cubicBezTo>
                    <a:pt x="9" y="34"/>
                    <a:pt x="10" y="34"/>
                    <a:pt x="11" y="33"/>
                  </a:cubicBezTo>
                  <a:cubicBezTo>
                    <a:pt x="11" y="38"/>
                    <a:pt x="11" y="38"/>
                    <a:pt x="11" y="38"/>
                  </a:cubicBezTo>
                  <a:cubicBezTo>
                    <a:pt x="9" y="38"/>
                    <a:pt x="7" y="38"/>
                    <a:pt x="6" y="38"/>
                  </a:cubicBezTo>
                  <a:cubicBezTo>
                    <a:pt x="0" y="38"/>
                    <a:pt x="1" y="36"/>
                    <a:pt x="2" y="32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1" y="13"/>
                    <a:pt x="1" y="13"/>
                    <a:pt x="1" y="13"/>
                  </a:cubicBezTo>
                  <a:lnTo>
                    <a:pt x="1" y="9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6123" name="Freeform 283"/>
            <p:cNvSpPr>
              <a:spLocks noChangeAspect="1" noEditPoints="1"/>
            </p:cNvSpPr>
            <p:nvPr/>
          </p:nvSpPr>
          <p:spPr bwMode="black">
            <a:xfrm>
              <a:off x="5488" y="4145"/>
              <a:ext cx="31" cy="29"/>
            </a:xfrm>
            <a:custGeom>
              <a:avLst/>
              <a:gdLst/>
              <a:ahLst/>
              <a:cxnLst>
                <a:cxn ang="0">
                  <a:pos x="19" y="0"/>
                </a:cxn>
                <a:cxn ang="0">
                  <a:pos x="30" y="15"/>
                </a:cxn>
                <a:cxn ang="0">
                  <a:pos x="13" y="30"/>
                </a:cxn>
                <a:cxn ang="0">
                  <a:pos x="2" y="15"/>
                </a:cxn>
                <a:cxn ang="0">
                  <a:pos x="19" y="0"/>
                </a:cxn>
                <a:cxn ang="0">
                  <a:pos x="14" y="26"/>
                </a:cxn>
                <a:cxn ang="0">
                  <a:pos x="25" y="15"/>
                </a:cxn>
                <a:cxn ang="0">
                  <a:pos x="18" y="4"/>
                </a:cxn>
                <a:cxn ang="0">
                  <a:pos x="7" y="15"/>
                </a:cxn>
                <a:cxn ang="0">
                  <a:pos x="14" y="26"/>
                </a:cxn>
              </a:cxnLst>
              <a:rect l="0" t="0" r="r" b="b"/>
              <a:pathLst>
                <a:path w="32" h="30">
                  <a:moveTo>
                    <a:pt x="19" y="0"/>
                  </a:moveTo>
                  <a:cubicBezTo>
                    <a:pt x="28" y="0"/>
                    <a:pt x="32" y="6"/>
                    <a:pt x="30" y="15"/>
                  </a:cubicBezTo>
                  <a:cubicBezTo>
                    <a:pt x="29" y="24"/>
                    <a:pt x="22" y="30"/>
                    <a:pt x="13" y="30"/>
                  </a:cubicBezTo>
                  <a:cubicBezTo>
                    <a:pt x="4" y="30"/>
                    <a:pt x="0" y="24"/>
                    <a:pt x="2" y="15"/>
                  </a:cubicBezTo>
                  <a:cubicBezTo>
                    <a:pt x="4" y="6"/>
                    <a:pt x="10" y="0"/>
                    <a:pt x="19" y="0"/>
                  </a:cubicBezTo>
                  <a:close/>
                  <a:moveTo>
                    <a:pt x="14" y="26"/>
                  </a:moveTo>
                  <a:cubicBezTo>
                    <a:pt x="21" y="26"/>
                    <a:pt x="24" y="20"/>
                    <a:pt x="25" y="15"/>
                  </a:cubicBezTo>
                  <a:cubicBezTo>
                    <a:pt x="26" y="10"/>
                    <a:pt x="25" y="4"/>
                    <a:pt x="18" y="4"/>
                  </a:cubicBezTo>
                  <a:cubicBezTo>
                    <a:pt x="11" y="4"/>
                    <a:pt x="8" y="10"/>
                    <a:pt x="7" y="15"/>
                  </a:cubicBezTo>
                  <a:cubicBezTo>
                    <a:pt x="6" y="20"/>
                    <a:pt x="7" y="26"/>
                    <a:pt x="14" y="26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6124" name="Freeform 284"/>
            <p:cNvSpPr>
              <a:spLocks noChangeAspect="1"/>
            </p:cNvSpPr>
            <p:nvPr/>
          </p:nvSpPr>
          <p:spPr bwMode="black">
            <a:xfrm>
              <a:off x="5521" y="4145"/>
              <a:ext cx="20" cy="28"/>
            </a:xfrm>
            <a:custGeom>
              <a:avLst/>
              <a:gdLst/>
              <a:ahLst/>
              <a:cxnLst>
                <a:cxn ang="0">
                  <a:pos x="6" y="1"/>
                </a:cxn>
                <a:cxn ang="0">
                  <a:pos x="11" y="1"/>
                </a:cxn>
                <a:cxn ang="0">
                  <a:pos x="10" y="6"/>
                </a:cxn>
                <a:cxn ang="0">
                  <a:pos x="10" y="6"/>
                </a:cxn>
                <a:cxn ang="0">
                  <a:pos x="21" y="0"/>
                </a:cxn>
                <a:cxn ang="0">
                  <a:pos x="20" y="6"/>
                </a:cxn>
                <a:cxn ang="0">
                  <a:pos x="17" y="6"/>
                </a:cxn>
                <a:cxn ang="0">
                  <a:pos x="8" y="13"/>
                </a:cxn>
                <a:cxn ang="0">
                  <a:pos x="5" y="29"/>
                </a:cxn>
                <a:cxn ang="0">
                  <a:pos x="0" y="29"/>
                </a:cxn>
                <a:cxn ang="0">
                  <a:pos x="6" y="1"/>
                </a:cxn>
              </a:cxnLst>
              <a:rect l="0" t="0" r="r" b="b"/>
              <a:pathLst>
                <a:path w="21" h="29">
                  <a:moveTo>
                    <a:pt x="6" y="1"/>
                  </a:moveTo>
                  <a:cubicBezTo>
                    <a:pt x="11" y="1"/>
                    <a:pt x="11" y="1"/>
                    <a:pt x="11" y="1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3" y="2"/>
                    <a:pt x="16" y="0"/>
                    <a:pt x="21" y="0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19" y="6"/>
                    <a:pt x="18" y="6"/>
                    <a:pt x="17" y="6"/>
                  </a:cubicBezTo>
                  <a:cubicBezTo>
                    <a:pt x="12" y="6"/>
                    <a:pt x="9" y="10"/>
                    <a:pt x="8" y="13"/>
                  </a:cubicBezTo>
                  <a:cubicBezTo>
                    <a:pt x="5" y="29"/>
                    <a:pt x="5" y="29"/>
                    <a:pt x="5" y="29"/>
                  </a:cubicBezTo>
                  <a:cubicBezTo>
                    <a:pt x="0" y="29"/>
                    <a:pt x="0" y="29"/>
                    <a:pt x="0" y="29"/>
                  </a:cubicBezTo>
                  <a:lnTo>
                    <a:pt x="6" y="1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6125" name="Freeform 285"/>
            <p:cNvSpPr>
              <a:spLocks noChangeAspect="1"/>
            </p:cNvSpPr>
            <p:nvPr/>
          </p:nvSpPr>
          <p:spPr bwMode="black">
            <a:xfrm>
              <a:off x="4757" y="3903"/>
              <a:ext cx="72" cy="39"/>
            </a:xfrm>
            <a:custGeom>
              <a:avLst/>
              <a:gdLst/>
              <a:ahLst/>
              <a:cxnLst>
                <a:cxn ang="0">
                  <a:pos x="56" y="82"/>
                </a:cxn>
                <a:cxn ang="0">
                  <a:pos x="146" y="28"/>
                </a:cxn>
                <a:cxn ang="0">
                  <a:pos x="90" y="0"/>
                </a:cxn>
                <a:cxn ang="0">
                  <a:pos x="0" y="54"/>
                </a:cxn>
                <a:cxn ang="0">
                  <a:pos x="56" y="82"/>
                </a:cxn>
              </a:cxnLst>
              <a:rect l="0" t="0" r="r" b="b"/>
              <a:pathLst>
                <a:path w="146" h="82">
                  <a:moveTo>
                    <a:pt x="56" y="82"/>
                  </a:moveTo>
                  <a:lnTo>
                    <a:pt x="146" y="28"/>
                  </a:lnTo>
                  <a:lnTo>
                    <a:pt x="90" y="0"/>
                  </a:lnTo>
                  <a:lnTo>
                    <a:pt x="0" y="54"/>
                  </a:lnTo>
                  <a:lnTo>
                    <a:pt x="56" y="82"/>
                  </a:lnTo>
                  <a:close/>
                </a:path>
              </a:pathLst>
            </a:custGeom>
            <a:solidFill>
              <a:srgbClr val="F26522"/>
            </a:soli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6126" name="Freeform 286"/>
            <p:cNvSpPr>
              <a:spLocks noChangeAspect="1"/>
            </p:cNvSpPr>
            <p:nvPr/>
          </p:nvSpPr>
          <p:spPr bwMode="black">
            <a:xfrm>
              <a:off x="4798" y="3924"/>
              <a:ext cx="71" cy="40"/>
            </a:xfrm>
            <a:custGeom>
              <a:avLst/>
              <a:gdLst/>
              <a:ahLst/>
              <a:cxnLst>
                <a:cxn ang="0">
                  <a:pos x="54" y="84"/>
                </a:cxn>
                <a:cxn ang="0">
                  <a:pos x="144" y="30"/>
                </a:cxn>
                <a:cxn ang="0">
                  <a:pos x="90" y="0"/>
                </a:cxn>
                <a:cxn ang="0">
                  <a:pos x="0" y="54"/>
                </a:cxn>
                <a:cxn ang="0">
                  <a:pos x="54" y="84"/>
                </a:cxn>
              </a:cxnLst>
              <a:rect l="0" t="0" r="r" b="b"/>
              <a:pathLst>
                <a:path w="144" h="84">
                  <a:moveTo>
                    <a:pt x="54" y="84"/>
                  </a:moveTo>
                  <a:lnTo>
                    <a:pt x="144" y="30"/>
                  </a:lnTo>
                  <a:lnTo>
                    <a:pt x="90" y="0"/>
                  </a:lnTo>
                  <a:lnTo>
                    <a:pt x="0" y="54"/>
                  </a:lnTo>
                  <a:lnTo>
                    <a:pt x="54" y="84"/>
                  </a:lnTo>
                  <a:close/>
                </a:path>
              </a:pathLst>
            </a:custGeom>
            <a:solidFill>
              <a:srgbClr val="FFD400"/>
            </a:soli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6127" name="Freeform 287"/>
            <p:cNvSpPr>
              <a:spLocks noChangeAspect="1"/>
            </p:cNvSpPr>
            <p:nvPr/>
          </p:nvSpPr>
          <p:spPr bwMode="black">
            <a:xfrm>
              <a:off x="4838" y="3945"/>
              <a:ext cx="72" cy="41"/>
            </a:xfrm>
            <a:custGeom>
              <a:avLst/>
              <a:gdLst/>
              <a:ahLst/>
              <a:cxnLst>
                <a:cxn ang="0">
                  <a:pos x="56" y="82"/>
                </a:cxn>
                <a:cxn ang="0">
                  <a:pos x="146" y="28"/>
                </a:cxn>
                <a:cxn ang="0">
                  <a:pos x="90" y="0"/>
                </a:cxn>
                <a:cxn ang="0">
                  <a:pos x="0" y="54"/>
                </a:cxn>
                <a:cxn ang="0">
                  <a:pos x="56" y="82"/>
                </a:cxn>
              </a:cxnLst>
              <a:rect l="0" t="0" r="r" b="b"/>
              <a:pathLst>
                <a:path w="146" h="82">
                  <a:moveTo>
                    <a:pt x="56" y="82"/>
                  </a:moveTo>
                  <a:lnTo>
                    <a:pt x="146" y="28"/>
                  </a:lnTo>
                  <a:lnTo>
                    <a:pt x="90" y="0"/>
                  </a:lnTo>
                  <a:lnTo>
                    <a:pt x="0" y="54"/>
                  </a:lnTo>
                  <a:lnTo>
                    <a:pt x="56" y="82"/>
                  </a:lnTo>
                  <a:close/>
                </a:path>
              </a:pathLst>
            </a:custGeom>
            <a:solidFill>
              <a:srgbClr val="F26522"/>
            </a:soli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6128" name="Freeform 288"/>
            <p:cNvSpPr>
              <a:spLocks noChangeAspect="1"/>
            </p:cNvSpPr>
            <p:nvPr/>
          </p:nvSpPr>
          <p:spPr bwMode="black">
            <a:xfrm>
              <a:off x="4777" y="3982"/>
              <a:ext cx="72" cy="41"/>
            </a:xfrm>
            <a:custGeom>
              <a:avLst/>
              <a:gdLst/>
              <a:ahLst/>
              <a:cxnLst>
                <a:cxn ang="0">
                  <a:pos x="56" y="84"/>
                </a:cxn>
                <a:cxn ang="0">
                  <a:pos x="146" y="30"/>
                </a:cxn>
                <a:cxn ang="0">
                  <a:pos x="90" y="0"/>
                </a:cxn>
                <a:cxn ang="0">
                  <a:pos x="0" y="54"/>
                </a:cxn>
                <a:cxn ang="0">
                  <a:pos x="56" y="84"/>
                </a:cxn>
              </a:cxnLst>
              <a:rect l="0" t="0" r="r" b="b"/>
              <a:pathLst>
                <a:path w="146" h="84">
                  <a:moveTo>
                    <a:pt x="56" y="84"/>
                  </a:moveTo>
                  <a:lnTo>
                    <a:pt x="146" y="30"/>
                  </a:lnTo>
                  <a:lnTo>
                    <a:pt x="90" y="0"/>
                  </a:lnTo>
                  <a:lnTo>
                    <a:pt x="0" y="54"/>
                  </a:lnTo>
                  <a:lnTo>
                    <a:pt x="56" y="84"/>
                  </a:lnTo>
                  <a:close/>
                </a:path>
              </a:pathLst>
            </a:custGeom>
            <a:solidFill>
              <a:srgbClr val="FFD400"/>
            </a:soli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6129" name="Freeform 289"/>
            <p:cNvSpPr>
              <a:spLocks noChangeAspect="1"/>
            </p:cNvSpPr>
            <p:nvPr/>
          </p:nvSpPr>
          <p:spPr bwMode="black">
            <a:xfrm>
              <a:off x="4818" y="4004"/>
              <a:ext cx="71" cy="39"/>
            </a:xfrm>
            <a:custGeom>
              <a:avLst/>
              <a:gdLst/>
              <a:ahLst/>
              <a:cxnLst>
                <a:cxn ang="0">
                  <a:pos x="56" y="82"/>
                </a:cxn>
                <a:cxn ang="0">
                  <a:pos x="146" y="28"/>
                </a:cxn>
                <a:cxn ang="0">
                  <a:pos x="90" y="0"/>
                </a:cxn>
                <a:cxn ang="0">
                  <a:pos x="0" y="54"/>
                </a:cxn>
                <a:cxn ang="0">
                  <a:pos x="56" y="82"/>
                </a:cxn>
              </a:cxnLst>
              <a:rect l="0" t="0" r="r" b="b"/>
              <a:pathLst>
                <a:path w="146" h="82">
                  <a:moveTo>
                    <a:pt x="56" y="82"/>
                  </a:moveTo>
                  <a:lnTo>
                    <a:pt x="146" y="28"/>
                  </a:lnTo>
                  <a:lnTo>
                    <a:pt x="90" y="0"/>
                  </a:lnTo>
                  <a:lnTo>
                    <a:pt x="0" y="54"/>
                  </a:lnTo>
                  <a:lnTo>
                    <a:pt x="56" y="82"/>
                  </a:lnTo>
                  <a:close/>
                </a:path>
              </a:pathLst>
            </a:custGeom>
            <a:solidFill>
              <a:srgbClr val="F26522"/>
            </a:soli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6130" name="Freeform 290"/>
            <p:cNvSpPr>
              <a:spLocks noChangeAspect="1"/>
            </p:cNvSpPr>
            <p:nvPr/>
          </p:nvSpPr>
          <p:spPr bwMode="black">
            <a:xfrm>
              <a:off x="4717" y="4018"/>
              <a:ext cx="71" cy="41"/>
            </a:xfrm>
            <a:custGeom>
              <a:avLst/>
              <a:gdLst/>
              <a:ahLst/>
              <a:cxnLst>
                <a:cxn ang="0">
                  <a:pos x="56" y="84"/>
                </a:cxn>
                <a:cxn ang="0">
                  <a:pos x="146" y="30"/>
                </a:cxn>
                <a:cxn ang="0">
                  <a:pos x="90" y="0"/>
                </a:cxn>
                <a:cxn ang="0">
                  <a:pos x="0" y="56"/>
                </a:cxn>
                <a:cxn ang="0">
                  <a:pos x="56" y="84"/>
                </a:cxn>
              </a:cxnLst>
              <a:rect l="0" t="0" r="r" b="b"/>
              <a:pathLst>
                <a:path w="146" h="84">
                  <a:moveTo>
                    <a:pt x="56" y="84"/>
                  </a:moveTo>
                  <a:lnTo>
                    <a:pt x="146" y="30"/>
                  </a:lnTo>
                  <a:lnTo>
                    <a:pt x="90" y="0"/>
                  </a:lnTo>
                  <a:lnTo>
                    <a:pt x="0" y="56"/>
                  </a:lnTo>
                  <a:lnTo>
                    <a:pt x="56" y="84"/>
                  </a:lnTo>
                  <a:close/>
                </a:path>
              </a:pathLst>
            </a:custGeom>
            <a:solidFill>
              <a:srgbClr val="F26522"/>
            </a:soli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6131" name="Freeform 291"/>
            <p:cNvSpPr>
              <a:spLocks noChangeAspect="1"/>
            </p:cNvSpPr>
            <p:nvPr/>
          </p:nvSpPr>
          <p:spPr bwMode="black">
            <a:xfrm>
              <a:off x="4757" y="4039"/>
              <a:ext cx="72" cy="41"/>
            </a:xfrm>
            <a:custGeom>
              <a:avLst/>
              <a:gdLst/>
              <a:ahLst/>
              <a:cxnLst>
                <a:cxn ang="0">
                  <a:pos x="56" y="82"/>
                </a:cxn>
                <a:cxn ang="0">
                  <a:pos x="146" y="28"/>
                </a:cxn>
                <a:cxn ang="0">
                  <a:pos x="90" y="0"/>
                </a:cxn>
                <a:cxn ang="0">
                  <a:pos x="0" y="54"/>
                </a:cxn>
                <a:cxn ang="0">
                  <a:pos x="56" y="82"/>
                </a:cxn>
              </a:cxnLst>
              <a:rect l="0" t="0" r="r" b="b"/>
              <a:pathLst>
                <a:path w="146" h="82">
                  <a:moveTo>
                    <a:pt x="56" y="82"/>
                  </a:moveTo>
                  <a:lnTo>
                    <a:pt x="146" y="28"/>
                  </a:lnTo>
                  <a:lnTo>
                    <a:pt x="90" y="0"/>
                  </a:lnTo>
                  <a:lnTo>
                    <a:pt x="0" y="54"/>
                  </a:lnTo>
                  <a:lnTo>
                    <a:pt x="56" y="82"/>
                  </a:lnTo>
                  <a:close/>
                </a:path>
              </a:pathLst>
            </a:custGeom>
            <a:solidFill>
              <a:srgbClr val="FFD400"/>
            </a:soli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6132" name="Freeform 292"/>
            <p:cNvSpPr>
              <a:spLocks noChangeAspect="1"/>
            </p:cNvSpPr>
            <p:nvPr/>
          </p:nvSpPr>
          <p:spPr bwMode="black">
            <a:xfrm>
              <a:off x="4696" y="4077"/>
              <a:ext cx="72" cy="41"/>
            </a:xfrm>
            <a:custGeom>
              <a:avLst/>
              <a:gdLst/>
              <a:ahLst/>
              <a:cxnLst>
                <a:cxn ang="0">
                  <a:pos x="56" y="84"/>
                </a:cxn>
                <a:cxn ang="0">
                  <a:pos x="146" y="30"/>
                </a:cxn>
                <a:cxn ang="0">
                  <a:pos x="90" y="0"/>
                </a:cxn>
                <a:cxn ang="0">
                  <a:pos x="0" y="54"/>
                </a:cxn>
                <a:cxn ang="0">
                  <a:pos x="56" y="84"/>
                </a:cxn>
              </a:cxnLst>
              <a:rect l="0" t="0" r="r" b="b"/>
              <a:pathLst>
                <a:path w="146" h="84">
                  <a:moveTo>
                    <a:pt x="56" y="84"/>
                  </a:moveTo>
                  <a:lnTo>
                    <a:pt x="146" y="30"/>
                  </a:lnTo>
                  <a:lnTo>
                    <a:pt x="90" y="0"/>
                  </a:lnTo>
                  <a:lnTo>
                    <a:pt x="0" y="54"/>
                  </a:lnTo>
                  <a:lnTo>
                    <a:pt x="56" y="84"/>
                  </a:lnTo>
                  <a:close/>
                </a:path>
              </a:pathLst>
            </a:custGeom>
            <a:solidFill>
              <a:srgbClr val="F26522"/>
            </a:soli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6133" name="Freeform 293"/>
            <p:cNvSpPr>
              <a:spLocks noChangeAspect="1"/>
            </p:cNvSpPr>
            <p:nvPr/>
          </p:nvSpPr>
          <p:spPr bwMode="black">
            <a:xfrm>
              <a:off x="4910" y="4009"/>
              <a:ext cx="58" cy="109"/>
            </a:xfrm>
            <a:custGeom>
              <a:avLst/>
              <a:gdLst/>
              <a:ahLst/>
              <a:cxnLst>
                <a:cxn ang="0">
                  <a:pos x="12" y="45"/>
                </a:cxn>
                <a:cxn ang="0">
                  <a:pos x="0" y="45"/>
                </a:cxn>
                <a:cxn ang="0">
                  <a:pos x="3" y="30"/>
                </a:cxn>
                <a:cxn ang="0">
                  <a:pos x="15" y="30"/>
                </a:cxn>
                <a:cxn ang="0">
                  <a:pos x="17" y="22"/>
                </a:cxn>
                <a:cxn ang="0">
                  <a:pos x="44" y="0"/>
                </a:cxn>
                <a:cxn ang="0">
                  <a:pos x="59" y="1"/>
                </a:cxn>
                <a:cxn ang="0">
                  <a:pos x="56" y="19"/>
                </a:cxn>
                <a:cxn ang="0">
                  <a:pos x="49" y="19"/>
                </a:cxn>
                <a:cxn ang="0">
                  <a:pos x="40" y="25"/>
                </a:cxn>
                <a:cxn ang="0">
                  <a:pos x="39" y="30"/>
                </a:cxn>
                <a:cxn ang="0">
                  <a:pos x="54" y="30"/>
                </a:cxn>
                <a:cxn ang="0">
                  <a:pos x="51" y="45"/>
                </a:cxn>
                <a:cxn ang="0">
                  <a:pos x="36" y="45"/>
                </a:cxn>
                <a:cxn ang="0">
                  <a:pos x="23" y="110"/>
                </a:cxn>
                <a:cxn ang="0">
                  <a:pos x="0" y="110"/>
                </a:cxn>
                <a:cxn ang="0">
                  <a:pos x="12" y="45"/>
                </a:cxn>
              </a:cxnLst>
              <a:rect l="0" t="0" r="r" b="b"/>
              <a:pathLst>
                <a:path w="59" h="110">
                  <a:moveTo>
                    <a:pt x="12" y="45"/>
                  </a:moveTo>
                  <a:cubicBezTo>
                    <a:pt x="0" y="45"/>
                    <a:pt x="0" y="45"/>
                    <a:pt x="0" y="45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8" y="13"/>
                    <a:pt x="24" y="0"/>
                    <a:pt x="44" y="0"/>
                  </a:cubicBezTo>
                  <a:cubicBezTo>
                    <a:pt x="49" y="0"/>
                    <a:pt x="57" y="0"/>
                    <a:pt x="59" y="1"/>
                  </a:cubicBezTo>
                  <a:cubicBezTo>
                    <a:pt x="56" y="19"/>
                    <a:pt x="56" y="19"/>
                    <a:pt x="56" y="19"/>
                  </a:cubicBezTo>
                  <a:cubicBezTo>
                    <a:pt x="49" y="19"/>
                    <a:pt x="49" y="19"/>
                    <a:pt x="49" y="19"/>
                  </a:cubicBezTo>
                  <a:cubicBezTo>
                    <a:pt x="45" y="19"/>
                    <a:pt x="41" y="20"/>
                    <a:pt x="40" y="25"/>
                  </a:cubicBezTo>
                  <a:cubicBezTo>
                    <a:pt x="39" y="30"/>
                    <a:pt x="39" y="30"/>
                    <a:pt x="39" y="30"/>
                  </a:cubicBezTo>
                  <a:cubicBezTo>
                    <a:pt x="54" y="30"/>
                    <a:pt x="54" y="30"/>
                    <a:pt x="54" y="30"/>
                  </a:cubicBezTo>
                  <a:cubicBezTo>
                    <a:pt x="51" y="45"/>
                    <a:pt x="51" y="45"/>
                    <a:pt x="51" y="45"/>
                  </a:cubicBezTo>
                  <a:cubicBezTo>
                    <a:pt x="36" y="45"/>
                    <a:pt x="36" y="45"/>
                    <a:pt x="36" y="45"/>
                  </a:cubicBezTo>
                  <a:cubicBezTo>
                    <a:pt x="23" y="110"/>
                    <a:pt x="23" y="110"/>
                    <a:pt x="23" y="110"/>
                  </a:cubicBezTo>
                  <a:cubicBezTo>
                    <a:pt x="0" y="110"/>
                    <a:pt x="0" y="110"/>
                    <a:pt x="0" y="110"/>
                  </a:cubicBezTo>
                  <a:lnTo>
                    <a:pt x="12" y="45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6134" name="Freeform 294"/>
            <p:cNvSpPr>
              <a:spLocks noChangeAspect="1"/>
            </p:cNvSpPr>
            <p:nvPr/>
          </p:nvSpPr>
          <p:spPr bwMode="black">
            <a:xfrm>
              <a:off x="4958" y="4036"/>
              <a:ext cx="61" cy="82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39" y="0"/>
                </a:cxn>
                <a:cxn ang="0">
                  <a:pos x="38" y="9"/>
                </a:cxn>
                <a:cxn ang="0">
                  <a:pos x="62" y="0"/>
                </a:cxn>
                <a:cxn ang="0">
                  <a:pos x="58" y="21"/>
                </a:cxn>
                <a:cxn ang="0">
                  <a:pos x="55" y="21"/>
                </a:cxn>
                <a:cxn ang="0">
                  <a:pos x="33" y="35"/>
                </a:cxn>
                <a:cxn ang="0">
                  <a:pos x="24" y="82"/>
                </a:cxn>
                <a:cxn ang="0">
                  <a:pos x="0" y="82"/>
                </a:cxn>
                <a:cxn ang="0">
                  <a:pos x="16" y="0"/>
                </a:cxn>
              </a:cxnLst>
              <a:rect l="0" t="0" r="r" b="b"/>
              <a:pathLst>
                <a:path w="62" h="82">
                  <a:moveTo>
                    <a:pt x="16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38" y="9"/>
                    <a:pt x="38" y="9"/>
                    <a:pt x="38" y="9"/>
                  </a:cubicBezTo>
                  <a:cubicBezTo>
                    <a:pt x="44" y="4"/>
                    <a:pt x="53" y="1"/>
                    <a:pt x="62" y="0"/>
                  </a:cubicBezTo>
                  <a:cubicBezTo>
                    <a:pt x="58" y="21"/>
                    <a:pt x="58" y="21"/>
                    <a:pt x="58" y="21"/>
                  </a:cubicBezTo>
                  <a:cubicBezTo>
                    <a:pt x="55" y="21"/>
                    <a:pt x="55" y="21"/>
                    <a:pt x="55" y="21"/>
                  </a:cubicBezTo>
                  <a:cubicBezTo>
                    <a:pt x="41" y="23"/>
                    <a:pt x="35" y="26"/>
                    <a:pt x="33" y="35"/>
                  </a:cubicBezTo>
                  <a:cubicBezTo>
                    <a:pt x="24" y="82"/>
                    <a:pt x="24" y="82"/>
                    <a:pt x="24" y="82"/>
                  </a:cubicBezTo>
                  <a:cubicBezTo>
                    <a:pt x="0" y="82"/>
                    <a:pt x="0" y="82"/>
                    <a:pt x="0" y="82"/>
                  </a:cubicBezTo>
                  <a:lnTo>
                    <a:pt x="16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6135" name="Freeform 295"/>
            <p:cNvSpPr>
              <a:spLocks noChangeAspect="1" noEditPoints="1"/>
            </p:cNvSpPr>
            <p:nvPr/>
          </p:nvSpPr>
          <p:spPr bwMode="black">
            <a:xfrm>
              <a:off x="5347" y="4035"/>
              <a:ext cx="85" cy="84"/>
            </a:xfrm>
            <a:custGeom>
              <a:avLst/>
              <a:gdLst/>
              <a:ahLst/>
              <a:cxnLst>
                <a:cxn ang="0">
                  <a:pos x="76" y="67"/>
                </a:cxn>
                <a:cxn ang="0">
                  <a:pos x="75" y="84"/>
                </a:cxn>
                <a:cxn ang="0">
                  <a:pos x="53" y="84"/>
                </a:cxn>
                <a:cxn ang="0">
                  <a:pos x="53" y="75"/>
                </a:cxn>
                <a:cxn ang="0">
                  <a:pos x="52" y="75"/>
                </a:cxn>
                <a:cxn ang="0">
                  <a:pos x="26" y="86"/>
                </a:cxn>
                <a:cxn ang="0">
                  <a:pos x="3" y="62"/>
                </a:cxn>
                <a:cxn ang="0">
                  <a:pos x="51" y="32"/>
                </a:cxn>
                <a:cxn ang="0">
                  <a:pos x="60" y="30"/>
                </a:cxn>
                <a:cxn ang="0">
                  <a:pos x="61" y="24"/>
                </a:cxn>
                <a:cxn ang="0">
                  <a:pos x="51" y="15"/>
                </a:cxn>
                <a:cxn ang="0">
                  <a:pos x="37" y="26"/>
                </a:cxn>
                <a:cxn ang="0">
                  <a:pos x="14" y="26"/>
                </a:cxn>
                <a:cxn ang="0">
                  <a:pos x="52" y="0"/>
                </a:cxn>
                <a:cxn ang="0">
                  <a:pos x="84" y="24"/>
                </a:cxn>
                <a:cxn ang="0">
                  <a:pos x="76" y="67"/>
                </a:cxn>
                <a:cxn ang="0">
                  <a:pos x="57" y="44"/>
                </a:cxn>
                <a:cxn ang="0">
                  <a:pos x="40" y="49"/>
                </a:cxn>
                <a:cxn ang="0">
                  <a:pos x="27" y="59"/>
                </a:cxn>
                <a:cxn ang="0">
                  <a:pos x="36" y="68"/>
                </a:cxn>
                <a:cxn ang="0">
                  <a:pos x="56" y="50"/>
                </a:cxn>
                <a:cxn ang="0">
                  <a:pos x="57" y="44"/>
                </a:cxn>
              </a:cxnLst>
              <a:rect l="0" t="0" r="r" b="b"/>
              <a:pathLst>
                <a:path w="87" h="86">
                  <a:moveTo>
                    <a:pt x="76" y="67"/>
                  </a:moveTo>
                  <a:cubicBezTo>
                    <a:pt x="75" y="72"/>
                    <a:pt x="74" y="79"/>
                    <a:pt x="75" y="84"/>
                  </a:cubicBezTo>
                  <a:cubicBezTo>
                    <a:pt x="53" y="84"/>
                    <a:pt x="53" y="84"/>
                    <a:pt x="53" y="84"/>
                  </a:cubicBezTo>
                  <a:cubicBezTo>
                    <a:pt x="52" y="81"/>
                    <a:pt x="52" y="78"/>
                    <a:pt x="53" y="75"/>
                  </a:cubicBezTo>
                  <a:cubicBezTo>
                    <a:pt x="52" y="75"/>
                    <a:pt x="52" y="75"/>
                    <a:pt x="52" y="75"/>
                  </a:cubicBezTo>
                  <a:cubicBezTo>
                    <a:pt x="47" y="82"/>
                    <a:pt x="34" y="86"/>
                    <a:pt x="26" y="86"/>
                  </a:cubicBezTo>
                  <a:cubicBezTo>
                    <a:pt x="10" y="86"/>
                    <a:pt x="0" y="77"/>
                    <a:pt x="3" y="62"/>
                  </a:cubicBezTo>
                  <a:cubicBezTo>
                    <a:pt x="7" y="42"/>
                    <a:pt x="24" y="35"/>
                    <a:pt x="51" y="32"/>
                  </a:cubicBezTo>
                  <a:cubicBezTo>
                    <a:pt x="60" y="30"/>
                    <a:pt x="60" y="30"/>
                    <a:pt x="60" y="30"/>
                  </a:cubicBezTo>
                  <a:cubicBezTo>
                    <a:pt x="61" y="24"/>
                    <a:pt x="61" y="24"/>
                    <a:pt x="61" y="24"/>
                  </a:cubicBezTo>
                  <a:cubicBezTo>
                    <a:pt x="62" y="17"/>
                    <a:pt x="58" y="15"/>
                    <a:pt x="51" y="15"/>
                  </a:cubicBezTo>
                  <a:cubicBezTo>
                    <a:pt x="44" y="15"/>
                    <a:pt x="40" y="18"/>
                    <a:pt x="37" y="26"/>
                  </a:cubicBezTo>
                  <a:cubicBezTo>
                    <a:pt x="14" y="26"/>
                    <a:pt x="14" y="26"/>
                    <a:pt x="14" y="26"/>
                  </a:cubicBezTo>
                  <a:cubicBezTo>
                    <a:pt x="19" y="2"/>
                    <a:pt x="41" y="0"/>
                    <a:pt x="52" y="0"/>
                  </a:cubicBezTo>
                  <a:cubicBezTo>
                    <a:pt x="75" y="0"/>
                    <a:pt x="87" y="5"/>
                    <a:pt x="84" y="24"/>
                  </a:cubicBezTo>
                  <a:lnTo>
                    <a:pt x="76" y="67"/>
                  </a:lnTo>
                  <a:close/>
                  <a:moveTo>
                    <a:pt x="57" y="44"/>
                  </a:moveTo>
                  <a:cubicBezTo>
                    <a:pt x="40" y="49"/>
                    <a:pt x="40" y="49"/>
                    <a:pt x="40" y="49"/>
                  </a:cubicBezTo>
                  <a:cubicBezTo>
                    <a:pt x="34" y="50"/>
                    <a:pt x="28" y="53"/>
                    <a:pt x="27" y="59"/>
                  </a:cubicBezTo>
                  <a:cubicBezTo>
                    <a:pt x="25" y="66"/>
                    <a:pt x="30" y="68"/>
                    <a:pt x="36" y="68"/>
                  </a:cubicBezTo>
                  <a:cubicBezTo>
                    <a:pt x="45" y="68"/>
                    <a:pt x="54" y="62"/>
                    <a:pt x="56" y="50"/>
                  </a:cubicBezTo>
                  <a:lnTo>
                    <a:pt x="57" y="44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6136" name="Freeform 296"/>
            <p:cNvSpPr>
              <a:spLocks noChangeAspect="1"/>
            </p:cNvSpPr>
            <p:nvPr/>
          </p:nvSpPr>
          <p:spPr bwMode="black">
            <a:xfrm>
              <a:off x="5434" y="4010"/>
              <a:ext cx="44" cy="108"/>
            </a:xfrm>
            <a:custGeom>
              <a:avLst/>
              <a:gdLst/>
              <a:ahLst/>
              <a:cxnLst>
                <a:cxn ang="0">
                  <a:pos x="0" y="218"/>
                </a:cxn>
                <a:cxn ang="0">
                  <a:pos x="42" y="0"/>
                </a:cxn>
                <a:cxn ang="0">
                  <a:pos x="90" y="0"/>
                </a:cxn>
                <a:cxn ang="0">
                  <a:pos x="48" y="218"/>
                </a:cxn>
                <a:cxn ang="0">
                  <a:pos x="0" y="218"/>
                </a:cxn>
              </a:cxnLst>
              <a:rect l="0" t="0" r="r" b="b"/>
              <a:pathLst>
                <a:path w="90" h="218">
                  <a:moveTo>
                    <a:pt x="0" y="218"/>
                  </a:moveTo>
                  <a:lnTo>
                    <a:pt x="42" y="0"/>
                  </a:lnTo>
                  <a:lnTo>
                    <a:pt x="90" y="0"/>
                  </a:lnTo>
                  <a:lnTo>
                    <a:pt x="48" y="218"/>
                  </a:lnTo>
                  <a:lnTo>
                    <a:pt x="0" y="218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6137" name="Freeform 297"/>
            <p:cNvSpPr>
              <a:spLocks noChangeAspect="1" noEditPoints="1"/>
            </p:cNvSpPr>
            <p:nvPr/>
          </p:nvSpPr>
          <p:spPr bwMode="black">
            <a:xfrm>
              <a:off x="5012" y="4035"/>
              <a:ext cx="87" cy="84"/>
            </a:xfrm>
            <a:custGeom>
              <a:avLst/>
              <a:gdLst/>
              <a:ahLst/>
              <a:cxnLst>
                <a:cxn ang="0">
                  <a:pos x="42" y="68"/>
                </a:cxn>
                <a:cxn ang="0">
                  <a:pos x="28" y="48"/>
                </a:cxn>
                <a:cxn ang="0">
                  <a:pos x="84" y="48"/>
                </a:cxn>
                <a:cxn ang="0">
                  <a:pos x="53" y="0"/>
                </a:cxn>
                <a:cxn ang="0">
                  <a:pos x="4" y="45"/>
                </a:cxn>
                <a:cxn ang="0">
                  <a:pos x="37" y="86"/>
                </a:cxn>
                <a:cxn ang="0">
                  <a:pos x="80" y="63"/>
                </a:cxn>
                <a:cxn ang="0">
                  <a:pos x="64" y="55"/>
                </a:cxn>
                <a:cxn ang="0">
                  <a:pos x="42" y="68"/>
                </a:cxn>
                <a:cxn ang="0">
                  <a:pos x="50" y="18"/>
                </a:cxn>
                <a:cxn ang="0">
                  <a:pos x="63" y="33"/>
                </a:cxn>
                <a:cxn ang="0">
                  <a:pos x="30" y="33"/>
                </a:cxn>
                <a:cxn ang="0">
                  <a:pos x="50" y="18"/>
                </a:cxn>
              </a:cxnLst>
              <a:rect l="0" t="0" r="r" b="b"/>
              <a:pathLst>
                <a:path w="89" h="86">
                  <a:moveTo>
                    <a:pt x="42" y="68"/>
                  </a:moveTo>
                  <a:cubicBezTo>
                    <a:pt x="34" y="68"/>
                    <a:pt x="25" y="63"/>
                    <a:pt x="28" y="48"/>
                  </a:cubicBezTo>
                  <a:cubicBezTo>
                    <a:pt x="84" y="48"/>
                    <a:pt x="84" y="48"/>
                    <a:pt x="84" y="48"/>
                  </a:cubicBezTo>
                  <a:cubicBezTo>
                    <a:pt x="89" y="23"/>
                    <a:pt x="83" y="0"/>
                    <a:pt x="53" y="0"/>
                  </a:cubicBezTo>
                  <a:cubicBezTo>
                    <a:pt x="28" y="0"/>
                    <a:pt x="10" y="17"/>
                    <a:pt x="4" y="45"/>
                  </a:cubicBezTo>
                  <a:cubicBezTo>
                    <a:pt x="0" y="68"/>
                    <a:pt x="11" y="86"/>
                    <a:pt x="37" y="86"/>
                  </a:cubicBezTo>
                  <a:cubicBezTo>
                    <a:pt x="55" y="86"/>
                    <a:pt x="69" y="79"/>
                    <a:pt x="80" y="63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55" y="64"/>
                    <a:pt x="50" y="68"/>
                    <a:pt x="42" y="68"/>
                  </a:cubicBezTo>
                  <a:close/>
                  <a:moveTo>
                    <a:pt x="50" y="18"/>
                  </a:moveTo>
                  <a:cubicBezTo>
                    <a:pt x="56" y="18"/>
                    <a:pt x="64" y="21"/>
                    <a:pt x="63" y="33"/>
                  </a:cubicBezTo>
                  <a:cubicBezTo>
                    <a:pt x="30" y="33"/>
                    <a:pt x="30" y="33"/>
                    <a:pt x="30" y="33"/>
                  </a:cubicBezTo>
                  <a:cubicBezTo>
                    <a:pt x="34" y="22"/>
                    <a:pt x="43" y="18"/>
                    <a:pt x="50" y="18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6138" name="Freeform 298"/>
            <p:cNvSpPr>
              <a:spLocks noChangeAspect="1" noEditPoints="1"/>
            </p:cNvSpPr>
            <p:nvPr/>
          </p:nvSpPr>
          <p:spPr bwMode="black">
            <a:xfrm>
              <a:off x="5099" y="4035"/>
              <a:ext cx="88" cy="84"/>
            </a:xfrm>
            <a:custGeom>
              <a:avLst/>
              <a:gdLst/>
              <a:ahLst/>
              <a:cxnLst>
                <a:cxn ang="0">
                  <a:pos x="42" y="68"/>
                </a:cxn>
                <a:cxn ang="0">
                  <a:pos x="28" y="48"/>
                </a:cxn>
                <a:cxn ang="0">
                  <a:pos x="84" y="48"/>
                </a:cxn>
                <a:cxn ang="0">
                  <a:pos x="53" y="0"/>
                </a:cxn>
                <a:cxn ang="0">
                  <a:pos x="5" y="45"/>
                </a:cxn>
                <a:cxn ang="0">
                  <a:pos x="37" y="86"/>
                </a:cxn>
                <a:cxn ang="0">
                  <a:pos x="81" y="63"/>
                </a:cxn>
                <a:cxn ang="0">
                  <a:pos x="64" y="55"/>
                </a:cxn>
                <a:cxn ang="0">
                  <a:pos x="42" y="68"/>
                </a:cxn>
                <a:cxn ang="0">
                  <a:pos x="50" y="18"/>
                </a:cxn>
                <a:cxn ang="0">
                  <a:pos x="63" y="33"/>
                </a:cxn>
                <a:cxn ang="0">
                  <a:pos x="31" y="33"/>
                </a:cxn>
                <a:cxn ang="0">
                  <a:pos x="50" y="18"/>
                </a:cxn>
              </a:cxnLst>
              <a:rect l="0" t="0" r="r" b="b"/>
              <a:pathLst>
                <a:path w="89" h="86">
                  <a:moveTo>
                    <a:pt x="42" y="68"/>
                  </a:moveTo>
                  <a:cubicBezTo>
                    <a:pt x="34" y="68"/>
                    <a:pt x="25" y="63"/>
                    <a:pt x="28" y="48"/>
                  </a:cubicBezTo>
                  <a:cubicBezTo>
                    <a:pt x="84" y="48"/>
                    <a:pt x="84" y="48"/>
                    <a:pt x="84" y="48"/>
                  </a:cubicBezTo>
                  <a:cubicBezTo>
                    <a:pt x="89" y="23"/>
                    <a:pt x="83" y="0"/>
                    <a:pt x="53" y="0"/>
                  </a:cubicBezTo>
                  <a:cubicBezTo>
                    <a:pt x="29" y="0"/>
                    <a:pt x="10" y="17"/>
                    <a:pt x="5" y="45"/>
                  </a:cubicBezTo>
                  <a:cubicBezTo>
                    <a:pt x="0" y="68"/>
                    <a:pt x="12" y="86"/>
                    <a:pt x="37" y="86"/>
                  </a:cubicBezTo>
                  <a:cubicBezTo>
                    <a:pt x="55" y="86"/>
                    <a:pt x="69" y="79"/>
                    <a:pt x="81" y="63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55" y="64"/>
                    <a:pt x="50" y="68"/>
                    <a:pt x="42" y="68"/>
                  </a:cubicBezTo>
                  <a:close/>
                  <a:moveTo>
                    <a:pt x="50" y="18"/>
                  </a:moveTo>
                  <a:cubicBezTo>
                    <a:pt x="57" y="18"/>
                    <a:pt x="65" y="21"/>
                    <a:pt x="63" y="33"/>
                  </a:cubicBezTo>
                  <a:cubicBezTo>
                    <a:pt x="31" y="33"/>
                    <a:pt x="31" y="33"/>
                    <a:pt x="31" y="33"/>
                  </a:cubicBezTo>
                  <a:cubicBezTo>
                    <a:pt x="34" y="22"/>
                    <a:pt x="43" y="18"/>
                    <a:pt x="50" y="18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6139" name="Freeform 299"/>
            <p:cNvSpPr>
              <a:spLocks noChangeAspect="1" noEditPoints="1"/>
            </p:cNvSpPr>
            <p:nvPr/>
          </p:nvSpPr>
          <p:spPr bwMode="black">
            <a:xfrm>
              <a:off x="5472" y="4035"/>
              <a:ext cx="87" cy="84"/>
            </a:xfrm>
            <a:custGeom>
              <a:avLst/>
              <a:gdLst/>
              <a:ahLst/>
              <a:cxnLst>
                <a:cxn ang="0">
                  <a:pos x="41" y="68"/>
                </a:cxn>
                <a:cxn ang="0">
                  <a:pos x="28" y="48"/>
                </a:cxn>
                <a:cxn ang="0">
                  <a:pos x="84" y="48"/>
                </a:cxn>
                <a:cxn ang="0">
                  <a:pos x="53" y="0"/>
                </a:cxn>
                <a:cxn ang="0">
                  <a:pos x="4" y="45"/>
                </a:cxn>
                <a:cxn ang="0">
                  <a:pos x="36" y="86"/>
                </a:cxn>
                <a:cxn ang="0">
                  <a:pos x="80" y="63"/>
                </a:cxn>
                <a:cxn ang="0">
                  <a:pos x="63" y="55"/>
                </a:cxn>
                <a:cxn ang="0">
                  <a:pos x="41" y="68"/>
                </a:cxn>
                <a:cxn ang="0">
                  <a:pos x="49" y="18"/>
                </a:cxn>
                <a:cxn ang="0">
                  <a:pos x="63" y="33"/>
                </a:cxn>
                <a:cxn ang="0">
                  <a:pos x="30" y="33"/>
                </a:cxn>
                <a:cxn ang="0">
                  <a:pos x="49" y="18"/>
                </a:cxn>
              </a:cxnLst>
              <a:rect l="0" t="0" r="r" b="b"/>
              <a:pathLst>
                <a:path w="88" h="86">
                  <a:moveTo>
                    <a:pt x="41" y="68"/>
                  </a:moveTo>
                  <a:cubicBezTo>
                    <a:pt x="34" y="68"/>
                    <a:pt x="25" y="63"/>
                    <a:pt x="28" y="48"/>
                  </a:cubicBezTo>
                  <a:cubicBezTo>
                    <a:pt x="84" y="48"/>
                    <a:pt x="84" y="48"/>
                    <a:pt x="84" y="48"/>
                  </a:cubicBezTo>
                  <a:cubicBezTo>
                    <a:pt x="88" y="23"/>
                    <a:pt x="83" y="0"/>
                    <a:pt x="53" y="0"/>
                  </a:cubicBezTo>
                  <a:cubicBezTo>
                    <a:pt x="28" y="0"/>
                    <a:pt x="10" y="17"/>
                    <a:pt x="4" y="45"/>
                  </a:cubicBezTo>
                  <a:cubicBezTo>
                    <a:pt x="0" y="68"/>
                    <a:pt x="11" y="86"/>
                    <a:pt x="36" y="86"/>
                  </a:cubicBezTo>
                  <a:cubicBezTo>
                    <a:pt x="55" y="86"/>
                    <a:pt x="69" y="79"/>
                    <a:pt x="80" y="63"/>
                  </a:cubicBezTo>
                  <a:cubicBezTo>
                    <a:pt x="63" y="55"/>
                    <a:pt x="63" y="55"/>
                    <a:pt x="63" y="55"/>
                  </a:cubicBezTo>
                  <a:cubicBezTo>
                    <a:pt x="55" y="64"/>
                    <a:pt x="50" y="68"/>
                    <a:pt x="41" y="68"/>
                  </a:cubicBezTo>
                  <a:close/>
                  <a:moveTo>
                    <a:pt x="49" y="18"/>
                  </a:moveTo>
                  <a:cubicBezTo>
                    <a:pt x="56" y="18"/>
                    <a:pt x="64" y="21"/>
                    <a:pt x="63" y="33"/>
                  </a:cubicBezTo>
                  <a:cubicBezTo>
                    <a:pt x="30" y="33"/>
                    <a:pt x="30" y="33"/>
                    <a:pt x="30" y="33"/>
                  </a:cubicBezTo>
                  <a:cubicBezTo>
                    <a:pt x="33" y="22"/>
                    <a:pt x="42" y="18"/>
                    <a:pt x="49" y="18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6140" name="Freeform 300"/>
            <p:cNvSpPr>
              <a:spLocks noChangeAspect="1"/>
            </p:cNvSpPr>
            <p:nvPr/>
          </p:nvSpPr>
          <p:spPr bwMode="black">
            <a:xfrm>
              <a:off x="5265" y="4035"/>
              <a:ext cx="84" cy="84"/>
            </a:xfrm>
            <a:custGeom>
              <a:avLst/>
              <a:gdLst/>
              <a:ahLst/>
              <a:cxnLst>
                <a:cxn ang="0">
                  <a:pos x="63" y="56"/>
                </a:cxn>
                <a:cxn ang="0">
                  <a:pos x="44" y="67"/>
                </a:cxn>
                <a:cxn ang="0">
                  <a:pos x="30" y="43"/>
                </a:cxn>
                <a:cxn ang="0">
                  <a:pos x="53" y="19"/>
                </a:cxn>
                <a:cxn ang="0">
                  <a:pos x="67" y="31"/>
                </a:cxn>
                <a:cxn ang="0">
                  <a:pos x="86" y="19"/>
                </a:cxn>
                <a:cxn ang="0">
                  <a:pos x="54" y="0"/>
                </a:cxn>
                <a:cxn ang="0">
                  <a:pos x="5" y="43"/>
                </a:cxn>
                <a:cxn ang="0">
                  <a:pos x="38" y="86"/>
                </a:cxn>
                <a:cxn ang="0">
                  <a:pos x="79" y="64"/>
                </a:cxn>
                <a:cxn ang="0">
                  <a:pos x="63" y="56"/>
                </a:cxn>
              </a:cxnLst>
              <a:rect l="0" t="0" r="r" b="b"/>
              <a:pathLst>
                <a:path w="86" h="86">
                  <a:moveTo>
                    <a:pt x="63" y="56"/>
                  </a:moveTo>
                  <a:cubicBezTo>
                    <a:pt x="57" y="65"/>
                    <a:pt x="51" y="67"/>
                    <a:pt x="44" y="67"/>
                  </a:cubicBezTo>
                  <a:cubicBezTo>
                    <a:pt x="31" y="67"/>
                    <a:pt x="27" y="57"/>
                    <a:pt x="30" y="43"/>
                  </a:cubicBezTo>
                  <a:cubicBezTo>
                    <a:pt x="33" y="29"/>
                    <a:pt x="40" y="19"/>
                    <a:pt x="53" y="19"/>
                  </a:cubicBezTo>
                  <a:cubicBezTo>
                    <a:pt x="57" y="19"/>
                    <a:pt x="65" y="21"/>
                    <a:pt x="67" y="31"/>
                  </a:cubicBezTo>
                  <a:cubicBezTo>
                    <a:pt x="86" y="19"/>
                    <a:pt x="86" y="19"/>
                    <a:pt x="86" y="19"/>
                  </a:cubicBezTo>
                  <a:cubicBezTo>
                    <a:pt x="81" y="6"/>
                    <a:pt x="69" y="0"/>
                    <a:pt x="54" y="0"/>
                  </a:cubicBezTo>
                  <a:cubicBezTo>
                    <a:pt x="31" y="0"/>
                    <a:pt x="10" y="16"/>
                    <a:pt x="5" y="43"/>
                  </a:cubicBezTo>
                  <a:cubicBezTo>
                    <a:pt x="0" y="70"/>
                    <a:pt x="14" y="86"/>
                    <a:pt x="38" y="86"/>
                  </a:cubicBezTo>
                  <a:cubicBezTo>
                    <a:pt x="54" y="86"/>
                    <a:pt x="69" y="77"/>
                    <a:pt x="79" y="64"/>
                  </a:cubicBezTo>
                  <a:lnTo>
                    <a:pt x="63" y="56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6141" name="Freeform 301"/>
            <p:cNvSpPr>
              <a:spLocks noChangeAspect="1"/>
            </p:cNvSpPr>
            <p:nvPr/>
          </p:nvSpPr>
          <p:spPr bwMode="black">
            <a:xfrm>
              <a:off x="5180" y="4035"/>
              <a:ext cx="90" cy="84"/>
            </a:xfrm>
            <a:custGeom>
              <a:avLst/>
              <a:gdLst/>
              <a:ahLst/>
              <a:cxnLst>
                <a:cxn ang="0">
                  <a:pos x="38" y="24"/>
                </a:cxn>
                <a:cxn ang="0">
                  <a:pos x="49" y="18"/>
                </a:cxn>
                <a:cxn ang="0">
                  <a:pos x="70" y="26"/>
                </a:cxn>
                <a:cxn ang="0">
                  <a:pos x="90" y="14"/>
                </a:cxn>
                <a:cxn ang="0">
                  <a:pos x="54" y="0"/>
                </a:cxn>
                <a:cxn ang="0">
                  <a:pos x="14" y="29"/>
                </a:cxn>
                <a:cxn ang="0">
                  <a:pos x="56" y="60"/>
                </a:cxn>
                <a:cxn ang="0">
                  <a:pos x="41" y="68"/>
                </a:cxn>
                <a:cxn ang="0">
                  <a:pos x="18" y="57"/>
                </a:cxn>
                <a:cxn ang="0">
                  <a:pos x="0" y="68"/>
                </a:cxn>
                <a:cxn ang="0">
                  <a:pos x="37" y="86"/>
                </a:cxn>
                <a:cxn ang="0">
                  <a:pos x="80" y="57"/>
                </a:cxn>
                <a:cxn ang="0">
                  <a:pos x="38" y="24"/>
                </a:cxn>
              </a:cxnLst>
              <a:rect l="0" t="0" r="r" b="b"/>
              <a:pathLst>
                <a:path w="90" h="86">
                  <a:moveTo>
                    <a:pt x="38" y="24"/>
                  </a:moveTo>
                  <a:cubicBezTo>
                    <a:pt x="39" y="20"/>
                    <a:pt x="43" y="18"/>
                    <a:pt x="49" y="18"/>
                  </a:cubicBezTo>
                  <a:cubicBezTo>
                    <a:pt x="57" y="18"/>
                    <a:pt x="66" y="21"/>
                    <a:pt x="70" y="26"/>
                  </a:cubicBezTo>
                  <a:cubicBezTo>
                    <a:pt x="90" y="14"/>
                    <a:pt x="90" y="14"/>
                    <a:pt x="90" y="14"/>
                  </a:cubicBezTo>
                  <a:cubicBezTo>
                    <a:pt x="79" y="4"/>
                    <a:pt x="66" y="0"/>
                    <a:pt x="54" y="0"/>
                  </a:cubicBezTo>
                  <a:cubicBezTo>
                    <a:pt x="37" y="0"/>
                    <a:pt x="18" y="8"/>
                    <a:pt x="14" y="29"/>
                  </a:cubicBezTo>
                  <a:cubicBezTo>
                    <a:pt x="8" y="58"/>
                    <a:pt x="59" y="47"/>
                    <a:pt x="56" y="60"/>
                  </a:cubicBezTo>
                  <a:cubicBezTo>
                    <a:pt x="55" y="67"/>
                    <a:pt x="45" y="68"/>
                    <a:pt x="41" y="68"/>
                  </a:cubicBezTo>
                  <a:cubicBezTo>
                    <a:pt x="31" y="68"/>
                    <a:pt x="24" y="64"/>
                    <a:pt x="18" y="57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9" y="81"/>
                    <a:pt x="20" y="86"/>
                    <a:pt x="37" y="86"/>
                  </a:cubicBezTo>
                  <a:cubicBezTo>
                    <a:pt x="55" y="86"/>
                    <a:pt x="76" y="78"/>
                    <a:pt x="80" y="57"/>
                  </a:cubicBezTo>
                  <a:cubicBezTo>
                    <a:pt x="86" y="26"/>
                    <a:pt x="35" y="38"/>
                    <a:pt x="38" y="24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36142" name="Freeform 302"/>
          <p:cNvSpPr>
            <a:spLocks/>
          </p:cNvSpPr>
          <p:nvPr/>
        </p:nvSpPr>
        <p:spPr bwMode="auto">
          <a:xfrm flipH="1">
            <a:off x="133350" y="122238"/>
            <a:ext cx="947738" cy="161925"/>
          </a:xfrm>
          <a:custGeom>
            <a:avLst/>
            <a:gdLst/>
            <a:ahLst/>
            <a:cxnLst>
              <a:cxn ang="0">
                <a:pos x="0" y="102"/>
              </a:cxn>
              <a:cxn ang="0">
                <a:pos x="597" y="102"/>
              </a:cxn>
              <a:cxn ang="0">
                <a:pos x="597" y="0"/>
              </a:cxn>
              <a:cxn ang="0">
                <a:pos x="45" y="0"/>
              </a:cxn>
              <a:cxn ang="0">
                <a:pos x="0" y="45"/>
              </a:cxn>
              <a:cxn ang="0">
                <a:pos x="0" y="102"/>
              </a:cxn>
            </a:cxnLst>
            <a:rect l="0" t="0" r="r" b="b"/>
            <a:pathLst>
              <a:path w="597" h="102">
                <a:moveTo>
                  <a:pt x="0" y="102"/>
                </a:moveTo>
                <a:lnTo>
                  <a:pt x="597" y="102"/>
                </a:lnTo>
                <a:lnTo>
                  <a:pt x="597" y="0"/>
                </a:lnTo>
                <a:lnTo>
                  <a:pt x="45" y="0"/>
                </a:lnTo>
                <a:lnTo>
                  <a:pt x="0" y="45"/>
                </a:lnTo>
                <a:lnTo>
                  <a:pt x="0" y="102"/>
                </a:lnTo>
                <a:close/>
              </a:path>
            </a:pathLst>
          </a:custGeom>
          <a:solidFill>
            <a:srgbClr val="CDD6D1"/>
          </a:solidFill>
          <a:ln w="9525" cap="flat" cmpd="sng">
            <a:noFill/>
            <a:prstDash val="solid"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6143" name="Rectangle 303"/>
          <p:cNvSpPr>
            <a:spLocks noChangeArrowheads="1"/>
          </p:cNvSpPr>
          <p:nvPr/>
        </p:nvSpPr>
        <p:spPr bwMode="auto">
          <a:xfrm>
            <a:off x="133350" y="5870575"/>
            <a:ext cx="8883650" cy="131763"/>
          </a:xfrm>
          <a:prstGeom prst="rect">
            <a:avLst/>
          </a:prstGeom>
          <a:solidFill>
            <a:srgbClr val="99A2A5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grpSp>
        <p:nvGrpSpPr>
          <p:cNvPr id="3078" name="Group 314"/>
          <p:cNvGrpSpPr>
            <a:grpSpLocks/>
          </p:cNvGrpSpPr>
          <p:nvPr/>
        </p:nvGrpSpPr>
        <p:grpSpPr bwMode="auto">
          <a:xfrm>
            <a:off x="1114425" y="119063"/>
            <a:ext cx="7912100" cy="165100"/>
            <a:chOff x="702" y="75"/>
            <a:chExt cx="4984" cy="104"/>
          </a:xfrm>
        </p:grpSpPr>
        <p:sp>
          <p:nvSpPr>
            <p:cNvPr id="36153" name="Freeform 313"/>
            <p:cNvSpPr>
              <a:spLocks/>
            </p:cNvSpPr>
            <p:nvPr userDrawn="1"/>
          </p:nvSpPr>
          <p:spPr bwMode="auto">
            <a:xfrm flipH="1">
              <a:off x="1356" y="75"/>
              <a:ext cx="4330" cy="1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04"/>
                </a:cxn>
                <a:cxn ang="0">
                  <a:pos x="4330" y="104"/>
                </a:cxn>
                <a:cxn ang="0">
                  <a:pos x="4330" y="48"/>
                </a:cxn>
                <a:cxn ang="0">
                  <a:pos x="4282" y="0"/>
                </a:cxn>
                <a:cxn ang="0">
                  <a:pos x="0" y="0"/>
                </a:cxn>
              </a:cxnLst>
              <a:rect l="0" t="0" r="r" b="b"/>
              <a:pathLst>
                <a:path w="4330" h="104">
                  <a:moveTo>
                    <a:pt x="0" y="0"/>
                  </a:moveTo>
                  <a:lnTo>
                    <a:pt x="0" y="104"/>
                  </a:lnTo>
                  <a:lnTo>
                    <a:pt x="4330" y="104"/>
                  </a:lnTo>
                  <a:lnTo>
                    <a:pt x="4330" y="48"/>
                  </a:lnTo>
                  <a:lnTo>
                    <a:pt x="428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E6172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6150" name="Freeform 310"/>
            <p:cNvSpPr>
              <a:spLocks/>
            </p:cNvSpPr>
            <p:nvPr/>
          </p:nvSpPr>
          <p:spPr bwMode="auto">
            <a:xfrm flipH="1">
              <a:off x="702" y="75"/>
              <a:ext cx="4330" cy="1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04"/>
                </a:cxn>
                <a:cxn ang="0">
                  <a:pos x="4330" y="104"/>
                </a:cxn>
                <a:cxn ang="0">
                  <a:pos x="4330" y="48"/>
                </a:cxn>
                <a:cxn ang="0">
                  <a:pos x="4282" y="0"/>
                </a:cxn>
                <a:cxn ang="0">
                  <a:pos x="0" y="0"/>
                </a:cxn>
              </a:cxnLst>
              <a:rect l="0" t="0" r="r" b="b"/>
              <a:pathLst>
                <a:path w="4330" h="104">
                  <a:moveTo>
                    <a:pt x="0" y="0"/>
                  </a:moveTo>
                  <a:lnTo>
                    <a:pt x="0" y="104"/>
                  </a:lnTo>
                  <a:lnTo>
                    <a:pt x="4330" y="104"/>
                  </a:lnTo>
                  <a:lnTo>
                    <a:pt x="4330" y="48"/>
                  </a:lnTo>
                  <a:lnTo>
                    <a:pt x="428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E6172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3079" name="Rectangle 331"/>
          <p:cNvSpPr>
            <a:spLocks noGrp="1" noChangeArrowheads="1"/>
          </p:cNvSpPr>
          <p:nvPr>
            <p:ph type="title"/>
          </p:nvPr>
        </p:nvSpPr>
        <p:spPr bwMode="auto">
          <a:xfrm>
            <a:off x="133350" y="285750"/>
            <a:ext cx="8882063" cy="6540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Title Goes Here</a:t>
            </a:r>
          </a:p>
        </p:txBody>
      </p:sp>
      <p:sp>
        <p:nvSpPr>
          <p:cNvPr id="3080" name="Rectangle 33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3350" y="933450"/>
            <a:ext cx="8883650" cy="490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6173" name="Text Box 333"/>
          <p:cNvSpPr txBox="1">
            <a:spLocks noChangeArrowheads="1"/>
          </p:cNvSpPr>
          <p:nvPr/>
        </p:nvSpPr>
        <p:spPr bwMode="black">
          <a:xfrm>
            <a:off x="285750" y="6477000"/>
            <a:ext cx="4268788" cy="184150"/>
          </a:xfrm>
          <a:prstGeom prst="rect">
            <a:avLst/>
          </a:prstGeom>
          <a:noFill/>
          <a:ln w="25400">
            <a:noFill/>
            <a:miter lim="800000"/>
            <a:headEnd/>
            <a:tailEnd type="none" w="lg" len="sm"/>
          </a:ln>
          <a:effectLst/>
        </p:spPr>
        <p:txBody>
          <a:bodyPr lIns="0" tIns="0" rIns="0" bIns="0">
            <a:spAutoFit/>
          </a:bodyPr>
          <a:lstStyle/>
          <a:p>
            <a:pPr eaLnBrk="0" hangingPunct="0">
              <a:defRPr/>
            </a:pPr>
            <a:r>
              <a:rPr lang="en-US" sz="600"/>
              <a:t>Freescale™ and the Freescale logo are trademarks of Freescale Semiconductor, Inc. All other product or service names are the property of their respective owners. © Freescale Semiconductor, Inc. 2007.</a:t>
            </a:r>
          </a:p>
        </p:txBody>
      </p:sp>
      <p:sp>
        <p:nvSpPr>
          <p:cNvPr id="36174" name="Rectangle 33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872163" y="6505575"/>
            <a:ext cx="685800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smtClean="0"/>
            </a:lvl1pPr>
          </a:lstStyle>
          <a:p>
            <a:pPr>
              <a:defRPr/>
            </a:pPr>
            <a:fld id="{EDA78634-8E48-4E03-9D71-5254C8C71EB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  <p:sldLayoutId id="2147483705" r:id="rId2"/>
    <p:sldLayoutId id="2147483706" r:id="rId3"/>
    <p:sldLayoutId id="2147483707" r:id="rId4"/>
    <p:sldLayoutId id="2147483708" r:id="rId5"/>
    <p:sldLayoutId id="2147483709" r:id="rId6"/>
    <p:sldLayoutId id="2147483710" r:id="rId7"/>
    <p:sldLayoutId id="2147483711" r:id="rId8"/>
    <p:sldLayoutId id="2147483712" r:id="rId9"/>
    <p:sldLayoutId id="2147483713" r:id="rId10"/>
    <p:sldLayoutId id="2147483714" r:id="rId11"/>
    <p:sldLayoutId id="2147483715" r:id="rId12"/>
    <p:sldLayoutId id="2147483716" r:id="rId13"/>
  </p:sldLayoutIdLst>
  <p:transition>
    <p:fade/>
  </p:transition>
  <p:hf hdr="0" ftr="0" dt="0"/>
  <p:txStyles>
    <p:titleStyle>
      <a:lvl1pPr algn="r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j-lt"/>
          <a:ea typeface="+mj-ea"/>
          <a:cs typeface="+mj-cs"/>
        </a:defRPr>
      </a:lvl1pPr>
      <a:lvl2pPr algn="r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</a:defRPr>
      </a:lvl2pPr>
      <a:lvl3pPr algn="r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</a:defRPr>
      </a:lvl3pPr>
      <a:lvl4pPr algn="r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</a:defRPr>
      </a:lvl4pPr>
      <a:lvl5pPr algn="r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</a:defRPr>
      </a:lvl5pPr>
      <a:lvl6pPr marL="457200" algn="r" rtl="0" fontAlgn="base">
        <a:lnSpc>
          <a:spcPct val="85000"/>
        </a:lnSpc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</a:defRPr>
      </a:lvl6pPr>
      <a:lvl7pPr marL="914400" algn="r" rtl="0" fontAlgn="base">
        <a:lnSpc>
          <a:spcPct val="85000"/>
        </a:lnSpc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</a:defRPr>
      </a:lvl7pPr>
      <a:lvl8pPr marL="1371600" algn="r" rtl="0" fontAlgn="base">
        <a:lnSpc>
          <a:spcPct val="85000"/>
        </a:lnSpc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</a:defRPr>
      </a:lvl8pPr>
      <a:lvl9pPr marL="1828800" algn="r" rtl="0" fontAlgn="base">
        <a:lnSpc>
          <a:spcPct val="85000"/>
        </a:lnSpc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</a:defRPr>
      </a:lvl9pPr>
    </p:titleStyle>
    <p:bodyStyle>
      <a:lvl1pPr marL="228600" indent="-228600" algn="l" rtl="0" eaLnBrk="0" fontAlgn="base" hangingPunct="0">
        <a:spcBef>
          <a:spcPct val="3000"/>
        </a:spcBef>
        <a:spcAft>
          <a:spcPct val="3000"/>
        </a:spcAft>
        <a:buClr>
          <a:schemeClr val="accent1"/>
        </a:buClr>
        <a:buSzPct val="80000"/>
        <a:buFont typeface="Arial" charset="0"/>
        <a:buChar char="►"/>
        <a:defRPr sz="2200">
          <a:solidFill>
            <a:srgbClr val="000000"/>
          </a:solidFill>
          <a:latin typeface="+mn-lt"/>
          <a:ea typeface="+mn-ea"/>
          <a:cs typeface="+mn-cs"/>
        </a:defRPr>
      </a:lvl1pPr>
      <a:lvl2pPr marL="568325" indent="-225425" algn="l" rtl="0" eaLnBrk="0" fontAlgn="base" hangingPunct="0">
        <a:spcBef>
          <a:spcPct val="3000"/>
        </a:spcBef>
        <a:spcAft>
          <a:spcPct val="3000"/>
        </a:spcAft>
        <a:buClr>
          <a:schemeClr val="tx1"/>
        </a:buClr>
        <a:buSzPct val="80000"/>
        <a:buChar char="•"/>
        <a:defRPr sz="2000">
          <a:solidFill>
            <a:srgbClr val="000000"/>
          </a:solidFill>
          <a:latin typeface="+mn-lt"/>
        </a:defRPr>
      </a:lvl2pPr>
      <a:lvl3pPr marL="922338" indent="-228600" algn="l" rtl="0" eaLnBrk="0" fontAlgn="base" hangingPunct="0">
        <a:spcBef>
          <a:spcPct val="3000"/>
        </a:spcBef>
        <a:spcAft>
          <a:spcPct val="3000"/>
        </a:spcAft>
        <a:buClr>
          <a:schemeClr val="tx1"/>
        </a:buClr>
        <a:buSzPct val="80000"/>
        <a:buFont typeface="Wingdings" pitchFamily="2" charset="2"/>
        <a:buChar char="§"/>
        <a:defRPr>
          <a:solidFill>
            <a:srgbClr val="000000"/>
          </a:solidFill>
          <a:latin typeface="+mn-lt"/>
        </a:defRPr>
      </a:lvl3pPr>
      <a:lvl4pPr marL="1376363" indent="-228600" algn="l" rtl="0" eaLnBrk="0" fontAlgn="base" hangingPunct="0">
        <a:spcBef>
          <a:spcPct val="3000"/>
        </a:spcBef>
        <a:spcAft>
          <a:spcPct val="3000"/>
        </a:spcAft>
        <a:buClr>
          <a:schemeClr val="tx1"/>
        </a:buClr>
        <a:buSzPct val="80000"/>
        <a:buFont typeface="HelveticaNeueLT Std" pitchFamily="34" charset="0"/>
        <a:buChar char="–"/>
        <a:defRPr sz="1600">
          <a:solidFill>
            <a:srgbClr val="000000"/>
          </a:solidFill>
          <a:latin typeface="+mn-lt"/>
        </a:defRPr>
      </a:lvl4pPr>
      <a:lvl5pPr marL="1773238" indent="-157163" algn="l" rtl="0" eaLnBrk="0" fontAlgn="base" hangingPunct="0">
        <a:spcBef>
          <a:spcPct val="3000"/>
        </a:spcBef>
        <a:spcAft>
          <a:spcPct val="3000"/>
        </a:spcAft>
        <a:buClr>
          <a:schemeClr val="tx1"/>
        </a:buClr>
        <a:buSzPct val="70000"/>
        <a:buFont typeface="Arial" charset="0"/>
        <a:buChar char="►"/>
        <a:defRPr sz="1400">
          <a:solidFill>
            <a:srgbClr val="000000"/>
          </a:solidFill>
          <a:latin typeface="+mn-lt"/>
        </a:defRPr>
      </a:lvl5pPr>
      <a:lvl6pPr marL="2230438" indent="-157163" algn="l" rtl="0" fontAlgn="base">
        <a:spcBef>
          <a:spcPct val="3000"/>
        </a:spcBef>
        <a:spcAft>
          <a:spcPct val="3000"/>
        </a:spcAft>
        <a:buClr>
          <a:schemeClr val="tx1"/>
        </a:buClr>
        <a:buSzPct val="70000"/>
        <a:buFont typeface="Arial" charset="0"/>
        <a:buChar char="►"/>
        <a:defRPr sz="1400">
          <a:solidFill>
            <a:srgbClr val="000000"/>
          </a:solidFill>
          <a:latin typeface="+mn-lt"/>
        </a:defRPr>
      </a:lvl6pPr>
      <a:lvl7pPr marL="2687638" indent="-157163" algn="l" rtl="0" fontAlgn="base">
        <a:spcBef>
          <a:spcPct val="3000"/>
        </a:spcBef>
        <a:spcAft>
          <a:spcPct val="3000"/>
        </a:spcAft>
        <a:buClr>
          <a:schemeClr val="tx1"/>
        </a:buClr>
        <a:buSzPct val="70000"/>
        <a:buFont typeface="Arial" charset="0"/>
        <a:buChar char="►"/>
        <a:defRPr sz="1400">
          <a:solidFill>
            <a:srgbClr val="000000"/>
          </a:solidFill>
          <a:latin typeface="+mn-lt"/>
        </a:defRPr>
      </a:lvl7pPr>
      <a:lvl8pPr marL="3144838" indent="-157163" algn="l" rtl="0" fontAlgn="base">
        <a:spcBef>
          <a:spcPct val="3000"/>
        </a:spcBef>
        <a:spcAft>
          <a:spcPct val="3000"/>
        </a:spcAft>
        <a:buClr>
          <a:schemeClr val="tx1"/>
        </a:buClr>
        <a:buSzPct val="70000"/>
        <a:buFont typeface="Arial" charset="0"/>
        <a:buChar char="►"/>
        <a:defRPr sz="1400">
          <a:solidFill>
            <a:srgbClr val="000000"/>
          </a:solidFill>
          <a:latin typeface="+mn-lt"/>
        </a:defRPr>
      </a:lvl8pPr>
      <a:lvl9pPr marL="3602038" indent="-157163" algn="l" rtl="0" fontAlgn="base">
        <a:spcBef>
          <a:spcPct val="3000"/>
        </a:spcBef>
        <a:spcAft>
          <a:spcPct val="3000"/>
        </a:spcAft>
        <a:buClr>
          <a:schemeClr val="tx1"/>
        </a:buClr>
        <a:buSzPct val="70000"/>
        <a:buFont typeface="Arial" charset="0"/>
        <a:buChar char="►"/>
        <a:defRPr sz="1400">
          <a:solidFill>
            <a:srgbClr val="0000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514475"/>
            <a:ext cx="8229600" cy="1935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“This is a sample quote slide. Select and type your quote within the quotations provided. Center the text within the box.”</a:t>
            </a:r>
          </a:p>
        </p:txBody>
      </p:sp>
      <p:sp>
        <p:nvSpPr>
          <p:cNvPr id="1269808" name="Rectangle 48"/>
          <p:cNvSpPr>
            <a:spLocks noChangeArrowheads="1"/>
          </p:cNvSpPr>
          <p:nvPr/>
        </p:nvSpPr>
        <p:spPr bwMode="auto">
          <a:xfrm>
            <a:off x="133350" y="4727575"/>
            <a:ext cx="8885238" cy="1143000"/>
          </a:xfrm>
          <a:prstGeom prst="rect">
            <a:avLst/>
          </a:prstGeom>
          <a:solidFill>
            <a:srgbClr val="D7EAEE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269809" name="Rectangle 49"/>
          <p:cNvSpPr>
            <a:spLocks noChangeArrowheads="1"/>
          </p:cNvSpPr>
          <p:nvPr/>
        </p:nvSpPr>
        <p:spPr bwMode="auto">
          <a:xfrm rot="-2700000">
            <a:off x="7858125" y="4448175"/>
            <a:ext cx="552450" cy="55245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pic>
        <p:nvPicPr>
          <p:cNvPr id="4101" name="Picture 50" descr="Dmd_CHIP_72dpi_5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662863" y="4014788"/>
            <a:ext cx="962025" cy="966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102" name="Group 51"/>
          <p:cNvGrpSpPr>
            <a:grpSpLocks/>
          </p:cNvGrpSpPr>
          <p:nvPr/>
        </p:nvGrpSpPr>
        <p:grpSpPr bwMode="auto">
          <a:xfrm>
            <a:off x="133350" y="6000750"/>
            <a:ext cx="8883650" cy="176213"/>
            <a:chOff x="84" y="3792"/>
            <a:chExt cx="5596" cy="111"/>
          </a:xfrm>
        </p:grpSpPr>
        <p:sp>
          <p:nvSpPr>
            <p:cNvPr id="1269812" name="Freeform 52"/>
            <p:cNvSpPr>
              <a:spLocks/>
            </p:cNvSpPr>
            <p:nvPr userDrawn="1"/>
          </p:nvSpPr>
          <p:spPr bwMode="auto">
            <a:xfrm flipH="1">
              <a:off x="873" y="3792"/>
              <a:ext cx="4807" cy="11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11"/>
                </a:cxn>
                <a:cxn ang="0">
                  <a:pos x="4267" y="111"/>
                </a:cxn>
                <a:cxn ang="0">
                  <a:pos x="4334" y="44"/>
                </a:cxn>
                <a:cxn ang="0">
                  <a:pos x="4401" y="111"/>
                </a:cxn>
                <a:cxn ang="0">
                  <a:pos x="4945" y="111"/>
                </a:cxn>
                <a:cxn ang="0">
                  <a:pos x="4945" y="0"/>
                </a:cxn>
                <a:cxn ang="0">
                  <a:pos x="0" y="0"/>
                </a:cxn>
              </a:cxnLst>
              <a:rect l="0" t="0" r="r" b="b"/>
              <a:pathLst>
                <a:path w="4945" h="111">
                  <a:moveTo>
                    <a:pt x="0" y="0"/>
                  </a:moveTo>
                  <a:lnTo>
                    <a:pt x="0" y="111"/>
                  </a:lnTo>
                  <a:lnTo>
                    <a:pt x="4267" y="111"/>
                  </a:lnTo>
                  <a:lnTo>
                    <a:pt x="4334" y="44"/>
                  </a:lnTo>
                  <a:lnTo>
                    <a:pt x="4401" y="111"/>
                  </a:lnTo>
                  <a:lnTo>
                    <a:pt x="4945" y="111"/>
                  </a:lnTo>
                  <a:lnTo>
                    <a:pt x="494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DD6D1"/>
            </a:solid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269813" name="Freeform 53"/>
            <p:cNvSpPr>
              <a:spLocks/>
            </p:cNvSpPr>
            <p:nvPr/>
          </p:nvSpPr>
          <p:spPr bwMode="auto">
            <a:xfrm flipH="1">
              <a:off x="84" y="3792"/>
              <a:ext cx="4945" cy="11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11"/>
                </a:cxn>
                <a:cxn ang="0">
                  <a:pos x="4267" y="111"/>
                </a:cxn>
                <a:cxn ang="0">
                  <a:pos x="4334" y="44"/>
                </a:cxn>
                <a:cxn ang="0">
                  <a:pos x="4401" y="111"/>
                </a:cxn>
                <a:cxn ang="0">
                  <a:pos x="4945" y="111"/>
                </a:cxn>
                <a:cxn ang="0">
                  <a:pos x="4945" y="0"/>
                </a:cxn>
                <a:cxn ang="0">
                  <a:pos x="0" y="0"/>
                </a:cxn>
              </a:cxnLst>
              <a:rect l="0" t="0" r="r" b="b"/>
              <a:pathLst>
                <a:path w="4945" h="111">
                  <a:moveTo>
                    <a:pt x="0" y="0"/>
                  </a:moveTo>
                  <a:lnTo>
                    <a:pt x="0" y="111"/>
                  </a:lnTo>
                  <a:lnTo>
                    <a:pt x="4267" y="111"/>
                  </a:lnTo>
                  <a:lnTo>
                    <a:pt x="4334" y="44"/>
                  </a:lnTo>
                  <a:lnTo>
                    <a:pt x="4401" y="111"/>
                  </a:lnTo>
                  <a:lnTo>
                    <a:pt x="4945" y="111"/>
                  </a:lnTo>
                  <a:lnTo>
                    <a:pt x="494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DD6D1"/>
            </a:solid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1269814" name="Rectangle 54"/>
          <p:cNvSpPr>
            <a:spLocks noChangeArrowheads="1"/>
          </p:cNvSpPr>
          <p:nvPr/>
        </p:nvSpPr>
        <p:spPr bwMode="auto">
          <a:xfrm>
            <a:off x="133350" y="5870575"/>
            <a:ext cx="8883650" cy="131763"/>
          </a:xfrm>
          <a:prstGeom prst="rect">
            <a:avLst/>
          </a:prstGeom>
          <a:solidFill>
            <a:srgbClr val="99A2A5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grpSp>
        <p:nvGrpSpPr>
          <p:cNvPr id="4104" name="Group 57"/>
          <p:cNvGrpSpPr>
            <a:grpSpLocks/>
          </p:cNvGrpSpPr>
          <p:nvPr/>
        </p:nvGrpSpPr>
        <p:grpSpPr bwMode="auto">
          <a:xfrm>
            <a:off x="7454900" y="6272213"/>
            <a:ext cx="1595438" cy="430212"/>
            <a:chOff x="4696" y="3903"/>
            <a:chExt cx="1005" cy="271"/>
          </a:xfrm>
        </p:grpSpPr>
        <p:sp>
          <p:nvSpPr>
            <p:cNvPr id="1269818" name="Text Box 58"/>
            <p:cNvSpPr txBox="1">
              <a:spLocks noChangeAspect="1" noChangeArrowheads="1"/>
            </p:cNvSpPr>
            <p:nvPr userDrawn="1"/>
          </p:nvSpPr>
          <p:spPr bwMode="black">
            <a:xfrm>
              <a:off x="5525" y="4009"/>
              <a:ext cx="176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sz="400" b="1"/>
                <a:t>TM</a:t>
              </a:r>
            </a:p>
          </p:txBody>
        </p:sp>
        <p:sp>
          <p:nvSpPr>
            <p:cNvPr id="1269819" name="Freeform 59"/>
            <p:cNvSpPr>
              <a:spLocks noChangeAspect="1"/>
            </p:cNvSpPr>
            <p:nvPr userDrawn="1"/>
          </p:nvSpPr>
          <p:spPr bwMode="black">
            <a:xfrm>
              <a:off x="5166" y="4145"/>
              <a:ext cx="28" cy="29"/>
            </a:xfrm>
            <a:custGeom>
              <a:avLst/>
              <a:gdLst/>
              <a:ahLst/>
              <a:cxnLst>
                <a:cxn ang="0">
                  <a:pos x="7" y="19"/>
                </a:cxn>
                <a:cxn ang="0">
                  <a:pos x="14" y="26"/>
                </a:cxn>
                <a:cxn ang="0">
                  <a:pos x="21" y="21"/>
                </a:cxn>
                <a:cxn ang="0">
                  <a:pos x="5" y="8"/>
                </a:cxn>
                <a:cxn ang="0">
                  <a:pos x="17" y="0"/>
                </a:cxn>
                <a:cxn ang="0">
                  <a:pos x="28" y="9"/>
                </a:cxn>
                <a:cxn ang="0">
                  <a:pos x="23" y="10"/>
                </a:cxn>
                <a:cxn ang="0">
                  <a:pos x="17" y="4"/>
                </a:cxn>
                <a:cxn ang="0">
                  <a:pos x="10" y="8"/>
                </a:cxn>
                <a:cxn ang="0">
                  <a:pos x="26" y="21"/>
                </a:cxn>
                <a:cxn ang="0">
                  <a:pos x="12" y="30"/>
                </a:cxn>
                <a:cxn ang="0">
                  <a:pos x="1" y="20"/>
                </a:cxn>
                <a:cxn ang="0">
                  <a:pos x="7" y="19"/>
                </a:cxn>
              </a:cxnLst>
              <a:rect l="0" t="0" r="r" b="b"/>
              <a:pathLst>
                <a:path w="29" h="30">
                  <a:moveTo>
                    <a:pt x="7" y="19"/>
                  </a:moveTo>
                  <a:cubicBezTo>
                    <a:pt x="6" y="25"/>
                    <a:pt x="10" y="26"/>
                    <a:pt x="14" y="26"/>
                  </a:cubicBezTo>
                  <a:cubicBezTo>
                    <a:pt x="16" y="26"/>
                    <a:pt x="20" y="26"/>
                    <a:pt x="21" y="21"/>
                  </a:cubicBezTo>
                  <a:cubicBezTo>
                    <a:pt x="22" y="14"/>
                    <a:pt x="2" y="20"/>
                    <a:pt x="5" y="8"/>
                  </a:cubicBezTo>
                  <a:cubicBezTo>
                    <a:pt x="6" y="2"/>
                    <a:pt x="12" y="0"/>
                    <a:pt x="17" y="0"/>
                  </a:cubicBezTo>
                  <a:cubicBezTo>
                    <a:pt x="21" y="0"/>
                    <a:pt x="29" y="2"/>
                    <a:pt x="28" y="9"/>
                  </a:cubicBezTo>
                  <a:cubicBezTo>
                    <a:pt x="23" y="10"/>
                    <a:pt x="23" y="10"/>
                    <a:pt x="23" y="10"/>
                  </a:cubicBezTo>
                  <a:cubicBezTo>
                    <a:pt x="23" y="6"/>
                    <a:pt x="20" y="4"/>
                    <a:pt x="17" y="4"/>
                  </a:cubicBezTo>
                  <a:cubicBezTo>
                    <a:pt x="14" y="4"/>
                    <a:pt x="10" y="4"/>
                    <a:pt x="10" y="8"/>
                  </a:cubicBezTo>
                  <a:cubicBezTo>
                    <a:pt x="8" y="15"/>
                    <a:pt x="28" y="10"/>
                    <a:pt x="26" y="21"/>
                  </a:cubicBezTo>
                  <a:cubicBezTo>
                    <a:pt x="25" y="27"/>
                    <a:pt x="18" y="30"/>
                    <a:pt x="12" y="30"/>
                  </a:cubicBezTo>
                  <a:cubicBezTo>
                    <a:pt x="6" y="30"/>
                    <a:pt x="0" y="27"/>
                    <a:pt x="1" y="20"/>
                  </a:cubicBezTo>
                  <a:lnTo>
                    <a:pt x="7" y="19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269820" name="Freeform 60"/>
            <p:cNvSpPr>
              <a:spLocks noChangeAspect="1" noEditPoints="1"/>
            </p:cNvSpPr>
            <p:nvPr userDrawn="1"/>
          </p:nvSpPr>
          <p:spPr bwMode="black">
            <a:xfrm>
              <a:off x="5196" y="4145"/>
              <a:ext cx="29" cy="29"/>
            </a:xfrm>
            <a:custGeom>
              <a:avLst/>
              <a:gdLst/>
              <a:ahLst/>
              <a:cxnLst>
                <a:cxn ang="0">
                  <a:pos x="7" y="16"/>
                </a:cxn>
                <a:cxn ang="0">
                  <a:pos x="13" y="26"/>
                </a:cxn>
                <a:cxn ang="0">
                  <a:pos x="23" y="20"/>
                </a:cxn>
                <a:cxn ang="0">
                  <a:pos x="27" y="20"/>
                </a:cxn>
                <a:cxn ang="0">
                  <a:pos x="12" y="30"/>
                </a:cxn>
                <a:cxn ang="0">
                  <a:pos x="1" y="15"/>
                </a:cxn>
                <a:cxn ang="0">
                  <a:pos x="18" y="0"/>
                </a:cxn>
                <a:cxn ang="0">
                  <a:pos x="29" y="15"/>
                </a:cxn>
                <a:cxn ang="0">
                  <a:pos x="28" y="16"/>
                </a:cxn>
                <a:cxn ang="0">
                  <a:pos x="7" y="16"/>
                </a:cxn>
                <a:cxn ang="0">
                  <a:pos x="24" y="12"/>
                </a:cxn>
                <a:cxn ang="0">
                  <a:pos x="17" y="4"/>
                </a:cxn>
                <a:cxn ang="0">
                  <a:pos x="7" y="12"/>
                </a:cxn>
                <a:cxn ang="0">
                  <a:pos x="24" y="12"/>
                </a:cxn>
              </a:cxnLst>
              <a:rect l="0" t="0" r="r" b="b"/>
              <a:pathLst>
                <a:path w="30" h="30">
                  <a:moveTo>
                    <a:pt x="7" y="16"/>
                  </a:moveTo>
                  <a:cubicBezTo>
                    <a:pt x="5" y="22"/>
                    <a:pt x="8" y="26"/>
                    <a:pt x="13" y="26"/>
                  </a:cubicBezTo>
                  <a:cubicBezTo>
                    <a:pt x="18" y="26"/>
                    <a:pt x="21" y="24"/>
                    <a:pt x="23" y="20"/>
                  </a:cubicBezTo>
                  <a:cubicBezTo>
                    <a:pt x="27" y="20"/>
                    <a:pt x="27" y="20"/>
                    <a:pt x="27" y="20"/>
                  </a:cubicBezTo>
                  <a:cubicBezTo>
                    <a:pt x="24" y="27"/>
                    <a:pt x="19" y="30"/>
                    <a:pt x="12" y="30"/>
                  </a:cubicBezTo>
                  <a:cubicBezTo>
                    <a:pt x="3" y="30"/>
                    <a:pt x="0" y="23"/>
                    <a:pt x="1" y="15"/>
                  </a:cubicBezTo>
                  <a:cubicBezTo>
                    <a:pt x="3" y="6"/>
                    <a:pt x="9" y="0"/>
                    <a:pt x="18" y="0"/>
                  </a:cubicBezTo>
                  <a:cubicBezTo>
                    <a:pt x="27" y="0"/>
                    <a:pt x="30" y="6"/>
                    <a:pt x="29" y="15"/>
                  </a:cubicBezTo>
                  <a:cubicBezTo>
                    <a:pt x="28" y="16"/>
                    <a:pt x="28" y="16"/>
                    <a:pt x="28" y="16"/>
                  </a:cubicBezTo>
                  <a:lnTo>
                    <a:pt x="7" y="16"/>
                  </a:lnTo>
                  <a:close/>
                  <a:moveTo>
                    <a:pt x="24" y="12"/>
                  </a:moveTo>
                  <a:cubicBezTo>
                    <a:pt x="24" y="8"/>
                    <a:pt x="22" y="4"/>
                    <a:pt x="17" y="4"/>
                  </a:cubicBezTo>
                  <a:cubicBezTo>
                    <a:pt x="12" y="4"/>
                    <a:pt x="8" y="8"/>
                    <a:pt x="7" y="12"/>
                  </a:cubicBezTo>
                  <a:lnTo>
                    <a:pt x="24" y="12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269821" name="Freeform 61"/>
            <p:cNvSpPr>
              <a:spLocks noChangeAspect="1"/>
            </p:cNvSpPr>
            <p:nvPr userDrawn="1"/>
          </p:nvSpPr>
          <p:spPr bwMode="black">
            <a:xfrm>
              <a:off x="5227" y="4145"/>
              <a:ext cx="44" cy="28"/>
            </a:xfrm>
            <a:custGeom>
              <a:avLst/>
              <a:gdLst/>
              <a:ahLst/>
              <a:cxnLst>
                <a:cxn ang="0">
                  <a:pos x="5" y="1"/>
                </a:cxn>
                <a:cxn ang="0">
                  <a:pos x="10" y="1"/>
                </a:cxn>
                <a:cxn ang="0">
                  <a:pos x="9" y="4"/>
                </a:cxn>
                <a:cxn ang="0">
                  <a:pos x="9" y="4"/>
                </a:cxn>
                <a:cxn ang="0">
                  <a:pos x="18" y="0"/>
                </a:cxn>
                <a:cxn ang="0">
                  <a:pos x="26" y="5"/>
                </a:cxn>
                <a:cxn ang="0">
                  <a:pos x="35" y="0"/>
                </a:cxn>
                <a:cxn ang="0">
                  <a:pos x="43" y="10"/>
                </a:cxn>
                <a:cxn ang="0">
                  <a:pos x="39" y="29"/>
                </a:cxn>
                <a:cxn ang="0">
                  <a:pos x="34" y="29"/>
                </a:cxn>
                <a:cxn ang="0">
                  <a:pos x="38" y="10"/>
                </a:cxn>
                <a:cxn ang="0">
                  <a:pos x="34" y="4"/>
                </a:cxn>
                <a:cxn ang="0">
                  <a:pos x="26" y="10"/>
                </a:cxn>
                <a:cxn ang="0">
                  <a:pos x="22" y="29"/>
                </a:cxn>
                <a:cxn ang="0">
                  <a:pos x="17" y="29"/>
                </a:cxn>
                <a:cxn ang="0">
                  <a:pos x="21" y="10"/>
                </a:cxn>
                <a:cxn ang="0">
                  <a:pos x="17" y="4"/>
                </a:cxn>
                <a:cxn ang="0">
                  <a:pos x="8" y="10"/>
                </a:cxn>
                <a:cxn ang="0">
                  <a:pos x="5" y="29"/>
                </a:cxn>
                <a:cxn ang="0">
                  <a:pos x="0" y="29"/>
                </a:cxn>
                <a:cxn ang="0">
                  <a:pos x="5" y="1"/>
                </a:cxn>
              </a:cxnLst>
              <a:rect l="0" t="0" r="r" b="b"/>
              <a:pathLst>
                <a:path w="44" h="29">
                  <a:moveTo>
                    <a:pt x="5" y="1"/>
                  </a:moveTo>
                  <a:cubicBezTo>
                    <a:pt x="10" y="1"/>
                    <a:pt x="10" y="1"/>
                    <a:pt x="10" y="1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12" y="2"/>
                    <a:pt x="15" y="0"/>
                    <a:pt x="18" y="0"/>
                  </a:cubicBezTo>
                  <a:cubicBezTo>
                    <a:pt x="21" y="0"/>
                    <a:pt x="25" y="1"/>
                    <a:pt x="26" y="5"/>
                  </a:cubicBezTo>
                  <a:cubicBezTo>
                    <a:pt x="28" y="2"/>
                    <a:pt x="32" y="0"/>
                    <a:pt x="35" y="0"/>
                  </a:cubicBezTo>
                  <a:cubicBezTo>
                    <a:pt x="40" y="0"/>
                    <a:pt x="44" y="2"/>
                    <a:pt x="43" y="10"/>
                  </a:cubicBezTo>
                  <a:cubicBezTo>
                    <a:pt x="39" y="29"/>
                    <a:pt x="39" y="29"/>
                    <a:pt x="39" y="29"/>
                  </a:cubicBezTo>
                  <a:cubicBezTo>
                    <a:pt x="34" y="29"/>
                    <a:pt x="34" y="29"/>
                    <a:pt x="34" y="29"/>
                  </a:cubicBezTo>
                  <a:cubicBezTo>
                    <a:pt x="38" y="10"/>
                    <a:pt x="38" y="10"/>
                    <a:pt x="38" y="10"/>
                  </a:cubicBezTo>
                  <a:cubicBezTo>
                    <a:pt x="39" y="7"/>
                    <a:pt x="37" y="4"/>
                    <a:pt x="34" y="4"/>
                  </a:cubicBezTo>
                  <a:cubicBezTo>
                    <a:pt x="31" y="4"/>
                    <a:pt x="26" y="6"/>
                    <a:pt x="26" y="10"/>
                  </a:cubicBezTo>
                  <a:cubicBezTo>
                    <a:pt x="22" y="29"/>
                    <a:pt x="22" y="29"/>
                    <a:pt x="22" y="29"/>
                  </a:cubicBezTo>
                  <a:cubicBezTo>
                    <a:pt x="17" y="29"/>
                    <a:pt x="17" y="29"/>
                    <a:pt x="17" y="29"/>
                  </a:cubicBezTo>
                  <a:cubicBezTo>
                    <a:pt x="21" y="10"/>
                    <a:pt x="21" y="10"/>
                    <a:pt x="21" y="10"/>
                  </a:cubicBezTo>
                  <a:cubicBezTo>
                    <a:pt x="21" y="7"/>
                    <a:pt x="20" y="4"/>
                    <a:pt x="17" y="4"/>
                  </a:cubicBezTo>
                  <a:cubicBezTo>
                    <a:pt x="14" y="4"/>
                    <a:pt x="9" y="6"/>
                    <a:pt x="8" y="10"/>
                  </a:cubicBezTo>
                  <a:cubicBezTo>
                    <a:pt x="5" y="29"/>
                    <a:pt x="5" y="29"/>
                    <a:pt x="5" y="29"/>
                  </a:cubicBezTo>
                  <a:cubicBezTo>
                    <a:pt x="0" y="29"/>
                    <a:pt x="0" y="29"/>
                    <a:pt x="0" y="29"/>
                  </a:cubicBezTo>
                  <a:lnTo>
                    <a:pt x="5" y="1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269822" name="Freeform 62"/>
            <p:cNvSpPr>
              <a:spLocks noChangeAspect="1" noEditPoints="1"/>
            </p:cNvSpPr>
            <p:nvPr userDrawn="1"/>
          </p:nvSpPr>
          <p:spPr bwMode="black">
            <a:xfrm>
              <a:off x="5273" y="4131"/>
              <a:ext cx="13" cy="42"/>
            </a:xfrm>
            <a:custGeom>
              <a:avLst/>
              <a:gdLst/>
              <a:ahLst/>
              <a:cxnLst>
                <a:cxn ang="0">
                  <a:pos x="10" y="30"/>
                </a:cxn>
                <a:cxn ang="0">
                  <a:pos x="20" y="30"/>
                </a:cxn>
                <a:cxn ang="0">
                  <a:pos x="8" y="86"/>
                </a:cxn>
                <a:cxn ang="0">
                  <a:pos x="0" y="86"/>
                </a:cxn>
                <a:cxn ang="0">
                  <a:pos x="10" y="30"/>
                </a:cxn>
                <a:cxn ang="0">
                  <a:pos x="16" y="0"/>
                </a:cxn>
                <a:cxn ang="0">
                  <a:pos x="26" y="0"/>
                </a:cxn>
                <a:cxn ang="0">
                  <a:pos x="24" y="12"/>
                </a:cxn>
                <a:cxn ang="0">
                  <a:pos x="14" y="12"/>
                </a:cxn>
                <a:cxn ang="0">
                  <a:pos x="16" y="0"/>
                </a:cxn>
              </a:cxnLst>
              <a:rect l="0" t="0" r="r" b="b"/>
              <a:pathLst>
                <a:path w="26" h="86">
                  <a:moveTo>
                    <a:pt x="10" y="30"/>
                  </a:moveTo>
                  <a:lnTo>
                    <a:pt x="20" y="30"/>
                  </a:lnTo>
                  <a:lnTo>
                    <a:pt x="8" y="86"/>
                  </a:lnTo>
                  <a:lnTo>
                    <a:pt x="0" y="86"/>
                  </a:lnTo>
                  <a:lnTo>
                    <a:pt x="10" y="30"/>
                  </a:lnTo>
                  <a:close/>
                  <a:moveTo>
                    <a:pt x="16" y="0"/>
                  </a:moveTo>
                  <a:lnTo>
                    <a:pt x="26" y="0"/>
                  </a:lnTo>
                  <a:lnTo>
                    <a:pt x="24" y="12"/>
                  </a:lnTo>
                  <a:lnTo>
                    <a:pt x="14" y="12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269823" name="Freeform 63"/>
            <p:cNvSpPr>
              <a:spLocks noChangeAspect="1"/>
            </p:cNvSpPr>
            <p:nvPr userDrawn="1"/>
          </p:nvSpPr>
          <p:spPr bwMode="black">
            <a:xfrm>
              <a:off x="5284" y="4145"/>
              <a:ext cx="30" cy="29"/>
            </a:xfrm>
            <a:custGeom>
              <a:avLst/>
              <a:gdLst/>
              <a:ahLst/>
              <a:cxnLst>
                <a:cxn ang="0">
                  <a:pos x="25" y="10"/>
                </a:cxn>
                <a:cxn ang="0">
                  <a:pos x="19" y="4"/>
                </a:cxn>
                <a:cxn ang="0">
                  <a:pos x="7" y="15"/>
                </a:cxn>
                <a:cxn ang="0">
                  <a:pos x="14" y="26"/>
                </a:cxn>
                <a:cxn ang="0">
                  <a:pos x="24" y="19"/>
                </a:cxn>
                <a:cxn ang="0">
                  <a:pos x="29" y="19"/>
                </a:cxn>
                <a:cxn ang="0">
                  <a:pos x="13" y="30"/>
                </a:cxn>
                <a:cxn ang="0">
                  <a:pos x="2" y="15"/>
                </a:cxn>
                <a:cxn ang="0">
                  <a:pos x="19" y="0"/>
                </a:cxn>
                <a:cxn ang="0">
                  <a:pos x="30" y="10"/>
                </a:cxn>
                <a:cxn ang="0">
                  <a:pos x="25" y="10"/>
                </a:cxn>
              </a:cxnLst>
              <a:rect l="0" t="0" r="r" b="b"/>
              <a:pathLst>
                <a:path w="30" h="30">
                  <a:moveTo>
                    <a:pt x="25" y="10"/>
                  </a:moveTo>
                  <a:cubicBezTo>
                    <a:pt x="25" y="6"/>
                    <a:pt x="22" y="4"/>
                    <a:pt x="19" y="4"/>
                  </a:cubicBezTo>
                  <a:cubicBezTo>
                    <a:pt x="12" y="4"/>
                    <a:pt x="8" y="10"/>
                    <a:pt x="7" y="15"/>
                  </a:cubicBezTo>
                  <a:cubicBezTo>
                    <a:pt x="6" y="21"/>
                    <a:pt x="8" y="26"/>
                    <a:pt x="14" y="26"/>
                  </a:cubicBezTo>
                  <a:cubicBezTo>
                    <a:pt x="19" y="26"/>
                    <a:pt x="23" y="23"/>
                    <a:pt x="24" y="19"/>
                  </a:cubicBezTo>
                  <a:cubicBezTo>
                    <a:pt x="29" y="19"/>
                    <a:pt x="29" y="19"/>
                    <a:pt x="29" y="19"/>
                  </a:cubicBezTo>
                  <a:cubicBezTo>
                    <a:pt x="27" y="26"/>
                    <a:pt x="21" y="30"/>
                    <a:pt x="13" y="30"/>
                  </a:cubicBezTo>
                  <a:cubicBezTo>
                    <a:pt x="4" y="30"/>
                    <a:pt x="0" y="24"/>
                    <a:pt x="2" y="15"/>
                  </a:cubicBezTo>
                  <a:cubicBezTo>
                    <a:pt x="4" y="6"/>
                    <a:pt x="10" y="0"/>
                    <a:pt x="19" y="0"/>
                  </a:cubicBezTo>
                  <a:cubicBezTo>
                    <a:pt x="25" y="0"/>
                    <a:pt x="30" y="3"/>
                    <a:pt x="30" y="10"/>
                  </a:cubicBezTo>
                  <a:lnTo>
                    <a:pt x="25" y="1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269824" name="Freeform 64"/>
            <p:cNvSpPr>
              <a:spLocks noChangeAspect="1" noEditPoints="1"/>
            </p:cNvSpPr>
            <p:nvPr userDrawn="1"/>
          </p:nvSpPr>
          <p:spPr bwMode="black">
            <a:xfrm>
              <a:off x="5316" y="4145"/>
              <a:ext cx="31" cy="29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30" y="15"/>
                </a:cxn>
                <a:cxn ang="0">
                  <a:pos x="13" y="30"/>
                </a:cxn>
                <a:cxn ang="0">
                  <a:pos x="1" y="15"/>
                </a:cxn>
                <a:cxn ang="0">
                  <a:pos x="18" y="0"/>
                </a:cxn>
                <a:cxn ang="0">
                  <a:pos x="13" y="26"/>
                </a:cxn>
                <a:cxn ang="0">
                  <a:pos x="24" y="15"/>
                </a:cxn>
                <a:cxn ang="0">
                  <a:pos x="18" y="4"/>
                </a:cxn>
                <a:cxn ang="0">
                  <a:pos x="7" y="15"/>
                </a:cxn>
                <a:cxn ang="0">
                  <a:pos x="13" y="26"/>
                </a:cxn>
              </a:cxnLst>
              <a:rect l="0" t="0" r="r" b="b"/>
              <a:pathLst>
                <a:path w="31" h="30">
                  <a:moveTo>
                    <a:pt x="18" y="0"/>
                  </a:moveTo>
                  <a:cubicBezTo>
                    <a:pt x="27" y="0"/>
                    <a:pt x="31" y="6"/>
                    <a:pt x="30" y="15"/>
                  </a:cubicBezTo>
                  <a:cubicBezTo>
                    <a:pt x="28" y="24"/>
                    <a:pt x="21" y="30"/>
                    <a:pt x="13" y="30"/>
                  </a:cubicBezTo>
                  <a:cubicBezTo>
                    <a:pt x="4" y="30"/>
                    <a:pt x="0" y="24"/>
                    <a:pt x="1" y="15"/>
                  </a:cubicBezTo>
                  <a:cubicBezTo>
                    <a:pt x="3" y="6"/>
                    <a:pt x="10" y="0"/>
                    <a:pt x="18" y="0"/>
                  </a:cubicBezTo>
                  <a:close/>
                  <a:moveTo>
                    <a:pt x="13" y="26"/>
                  </a:moveTo>
                  <a:cubicBezTo>
                    <a:pt x="20" y="26"/>
                    <a:pt x="23" y="20"/>
                    <a:pt x="24" y="15"/>
                  </a:cubicBezTo>
                  <a:cubicBezTo>
                    <a:pt x="25" y="10"/>
                    <a:pt x="25" y="4"/>
                    <a:pt x="18" y="4"/>
                  </a:cubicBezTo>
                  <a:cubicBezTo>
                    <a:pt x="11" y="4"/>
                    <a:pt x="8" y="10"/>
                    <a:pt x="7" y="15"/>
                  </a:cubicBezTo>
                  <a:cubicBezTo>
                    <a:pt x="6" y="20"/>
                    <a:pt x="6" y="26"/>
                    <a:pt x="13" y="26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269825" name="Freeform 65"/>
            <p:cNvSpPr>
              <a:spLocks noChangeAspect="1"/>
            </p:cNvSpPr>
            <p:nvPr userDrawn="1"/>
          </p:nvSpPr>
          <p:spPr bwMode="black">
            <a:xfrm>
              <a:off x="5348" y="4145"/>
              <a:ext cx="29" cy="28"/>
            </a:xfrm>
            <a:custGeom>
              <a:avLst/>
              <a:gdLst/>
              <a:ahLst/>
              <a:cxnLst>
                <a:cxn ang="0">
                  <a:pos x="5" y="1"/>
                </a:cxn>
                <a:cxn ang="0">
                  <a:pos x="10" y="1"/>
                </a:cxn>
                <a:cxn ang="0">
                  <a:pos x="9" y="4"/>
                </a:cxn>
                <a:cxn ang="0">
                  <a:pos x="10" y="4"/>
                </a:cxn>
                <a:cxn ang="0">
                  <a:pos x="19" y="0"/>
                </a:cxn>
                <a:cxn ang="0">
                  <a:pos x="27" y="10"/>
                </a:cxn>
                <a:cxn ang="0">
                  <a:pos x="23" y="29"/>
                </a:cxn>
                <a:cxn ang="0">
                  <a:pos x="18" y="29"/>
                </a:cxn>
                <a:cxn ang="0">
                  <a:pos x="22" y="11"/>
                </a:cxn>
                <a:cxn ang="0">
                  <a:pos x="17" y="4"/>
                </a:cxn>
                <a:cxn ang="0">
                  <a:pos x="8" y="12"/>
                </a:cxn>
                <a:cxn ang="0">
                  <a:pos x="5" y="29"/>
                </a:cxn>
                <a:cxn ang="0">
                  <a:pos x="0" y="29"/>
                </a:cxn>
                <a:cxn ang="0">
                  <a:pos x="5" y="1"/>
                </a:cxn>
              </a:cxnLst>
              <a:rect l="0" t="0" r="r" b="b"/>
              <a:pathLst>
                <a:path w="29" h="29">
                  <a:moveTo>
                    <a:pt x="5" y="1"/>
                  </a:moveTo>
                  <a:cubicBezTo>
                    <a:pt x="10" y="1"/>
                    <a:pt x="10" y="1"/>
                    <a:pt x="10" y="1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2" y="2"/>
                    <a:pt x="15" y="0"/>
                    <a:pt x="19" y="0"/>
                  </a:cubicBezTo>
                  <a:cubicBezTo>
                    <a:pt x="25" y="0"/>
                    <a:pt x="29" y="2"/>
                    <a:pt x="27" y="10"/>
                  </a:cubicBezTo>
                  <a:cubicBezTo>
                    <a:pt x="23" y="29"/>
                    <a:pt x="23" y="29"/>
                    <a:pt x="23" y="29"/>
                  </a:cubicBezTo>
                  <a:cubicBezTo>
                    <a:pt x="18" y="29"/>
                    <a:pt x="18" y="29"/>
                    <a:pt x="18" y="29"/>
                  </a:cubicBezTo>
                  <a:cubicBezTo>
                    <a:pt x="22" y="11"/>
                    <a:pt x="22" y="11"/>
                    <a:pt x="22" y="11"/>
                  </a:cubicBezTo>
                  <a:cubicBezTo>
                    <a:pt x="23" y="6"/>
                    <a:pt x="21" y="4"/>
                    <a:pt x="17" y="4"/>
                  </a:cubicBezTo>
                  <a:cubicBezTo>
                    <a:pt x="13" y="4"/>
                    <a:pt x="9" y="7"/>
                    <a:pt x="8" y="12"/>
                  </a:cubicBezTo>
                  <a:cubicBezTo>
                    <a:pt x="5" y="29"/>
                    <a:pt x="5" y="29"/>
                    <a:pt x="5" y="29"/>
                  </a:cubicBezTo>
                  <a:cubicBezTo>
                    <a:pt x="0" y="29"/>
                    <a:pt x="0" y="29"/>
                    <a:pt x="0" y="29"/>
                  </a:cubicBezTo>
                  <a:lnTo>
                    <a:pt x="5" y="1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269826" name="Freeform 66"/>
            <p:cNvSpPr>
              <a:spLocks noChangeAspect="1" noEditPoints="1"/>
            </p:cNvSpPr>
            <p:nvPr userDrawn="1"/>
          </p:nvSpPr>
          <p:spPr bwMode="black">
            <a:xfrm>
              <a:off x="5378" y="4131"/>
              <a:ext cx="34" cy="43"/>
            </a:xfrm>
            <a:custGeom>
              <a:avLst/>
              <a:gdLst/>
              <a:ahLst/>
              <a:cxnLst>
                <a:cxn ang="0">
                  <a:pos x="26" y="43"/>
                </a:cxn>
                <a:cxn ang="0">
                  <a:pos x="21" y="43"/>
                </a:cxn>
                <a:cxn ang="0">
                  <a:pos x="22" y="40"/>
                </a:cxn>
                <a:cxn ang="0">
                  <a:pos x="22" y="40"/>
                </a:cxn>
                <a:cxn ang="0">
                  <a:pos x="22" y="40"/>
                </a:cxn>
                <a:cxn ang="0">
                  <a:pos x="12" y="44"/>
                </a:cxn>
                <a:cxn ang="0">
                  <a:pos x="1" y="29"/>
                </a:cxn>
                <a:cxn ang="0">
                  <a:pos x="18" y="14"/>
                </a:cxn>
                <a:cxn ang="0">
                  <a:pos x="26" y="18"/>
                </a:cxn>
                <a:cxn ang="0">
                  <a:pos x="26" y="18"/>
                </a:cxn>
                <a:cxn ang="0">
                  <a:pos x="30" y="0"/>
                </a:cxn>
                <a:cxn ang="0">
                  <a:pos x="35" y="0"/>
                </a:cxn>
                <a:cxn ang="0">
                  <a:pos x="26" y="43"/>
                </a:cxn>
                <a:cxn ang="0">
                  <a:pos x="13" y="40"/>
                </a:cxn>
                <a:cxn ang="0">
                  <a:pos x="24" y="29"/>
                </a:cxn>
                <a:cxn ang="0">
                  <a:pos x="17" y="18"/>
                </a:cxn>
                <a:cxn ang="0">
                  <a:pos x="6" y="29"/>
                </a:cxn>
                <a:cxn ang="0">
                  <a:pos x="13" y="40"/>
                </a:cxn>
              </a:cxnLst>
              <a:rect l="0" t="0" r="r" b="b"/>
              <a:pathLst>
                <a:path w="35" h="44">
                  <a:moveTo>
                    <a:pt x="26" y="43"/>
                  </a:moveTo>
                  <a:cubicBezTo>
                    <a:pt x="21" y="43"/>
                    <a:pt x="21" y="43"/>
                    <a:pt x="21" y="43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19" y="43"/>
                    <a:pt x="16" y="44"/>
                    <a:pt x="12" y="44"/>
                  </a:cubicBezTo>
                  <a:cubicBezTo>
                    <a:pt x="2" y="44"/>
                    <a:pt x="0" y="37"/>
                    <a:pt x="1" y="29"/>
                  </a:cubicBezTo>
                  <a:cubicBezTo>
                    <a:pt x="3" y="21"/>
                    <a:pt x="8" y="14"/>
                    <a:pt x="18" y="14"/>
                  </a:cubicBezTo>
                  <a:cubicBezTo>
                    <a:pt x="22" y="14"/>
                    <a:pt x="25" y="15"/>
                    <a:pt x="26" y="18"/>
                  </a:cubicBezTo>
                  <a:cubicBezTo>
                    <a:pt x="26" y="18"/>
                    <a:pt x="26" y="18"/>
                    <a:pt x="26" y="18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5" y="0"/>
                    <a:pt x="35" y="0"/>
                    <a:pt x="35" y="0"/>
                  </a:cubicBezTo>
                  <a:lnTo>
                    <a:pt x="26" y="43"/>
                  </a:lnTo>
                  <a:close/>
                  <a:moveTo>
                    <a:pt x="13" y="40"/>
                  </a:moveTo>
                  <a:cubicBezTo>
                    <a:pt x="20" y="40"/>
                    <a:pt x="23" y="35"/>
                    <a:pt x="24" y="29"/>
                  </a:cubicBezTo>
                  <a:cubicBezTo>
                    <a:pt x="25" y="23"/>
                    <a:pt x="23" y="18"/>
                    <a:pt x="17" y="18"/>
                  </a:cubicBezTo>
                  <a:cubicBezTo>
                    <a:pt x="11" y="18"/>
                    <a:pt x="7" y="23"/>
                    <a:pt x="6" y="29"/>
                  </a:cubicBezTo>
                  <a:cubicBezTo>
                    <a:pt x="5" y="35"/>
                    <a:pt x="7" y="40"/>
                    <a:pt x="13" y="4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269827" name="Freeform 67"/>
            <p:cNvSpPr>
              <a:spLocks noChangeAspect="1"/>
            </p:cNvSpPr>
            <p:nvPr userDrawn="1"/>
          </p:nvSpPr>
          <p:spPr bwMode="black">
            <a:xfrm>
              <a:off x="5412" y="4145"/>
              <a:ext cx="28" cy="29"/>
            </a:xfrm>
            <a:custGeom>
              <a:avLst/>
              <a:gdLst/>
              <a:ahLst/>
              <a:cxnLst>
                <a:cxn ang="0">
                  <a:pos x="23" y="28"/>
                </a:cxn>
                <a:cxn ang="0">
                  <a:pos x="18" y="28"/>
                </a:cxn>
                <a:cxn ang="0">
                  <a:pos x="19" y="25"/>
                </a:cxn>
                <a:cxn ang="0">
                  <a:pos x="19" y="25"/>
                </a:cxn>
                <a:cxn ang="0">
                  <a:pos x="10" y="29"/>
                </a:cxn>
                <a:cxn ang="0">
                  <a:pos x="1" y="19"/>
                </a:cxn>
                <a:cxn ang="0">
                  <a:pos x="5" y="0"/>
                </a:cxn>
                <a:cxn ang="0">
                  <a:pos x="10" y="0"/>
                </a:cxn>
                <a:cxn ang="0">
                  <a:pos x="6" y="19"/>
                </a:cxn>
                <a:cxn ang="0">
                  <a:pos x="11" y="25"/>
                </a:cxn>
                <a:cxn ang="0">
                  <a:pos x="21" y="17"/>
                </a:cxn>
                <a:cxn ang="0">
                  <a:pos x="24" y="0"/>
                </a:cxn>
                <a:cxn ang="0">
                  <a:pos x="29" y="0"/>
                </a:cxn>
                <a:cxn ang="0">
                  <a:pos x="23" y="28"/>
                </a:cxn>
              </a:cxnLst>
              <a:rect l="0" t="0" r="r" b="b"/>
              <a:pathLst>
                <a:path w="29" h="29">
                  <a:moveTo>
                    <a:pt x="23" y="28"/>
                  </a:moveTo>
                  <a:cubicBezTo>
                    <a:pt x="18" y="28"/>
                    <a:pt x="18" y="28"/>
                    <a:pt x="18" y="28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7" y="27"/>
                    <a:pt x="13" y="29"/>
                    <a:pt x="10" y="29"/>
                  </a:cubicBezTo>
                  <a:cubicBezTo>
                    <a:pt x="4" y="29"/>
                    <a:pt x="0" y="27"/>
                    <a:pt x="1" y="19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6" y="23"/>
                    <a:pt x="8" y="25"/>
                    <a:pt x="11" y="25"/>
                  </a:cubicBezTo>
                  <a:cubicBezTo>
                    <a:pt x="16" y="25"/>
                    <a:pt x="20" y="22"/>
                    <a:pt x="21" y="17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9" y="0"/>
                    <a:pt x="29" y="0"/>
                    <a:pt x="29" y="0"/>
                  </a:cubicBezTo>
                  <a:lnTo>
                    <a:pt x="23" y="28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269828" name="Freeform 68"/>
            <p:cNvSpPr>
              <a:spLocks noChangeAspect="1"/>
            </p:cNvSpPr>
            <p:nvPr userDrawn="1"/>
          </p:nvSpPr>
          <p:spPr bwMode="black">
            <a:xfrm>
              <a:off x="5441" y="4145"/>
              <a:ext cx="30" cy="29"/>
            </a:xfrm>
            <a:custGeom>
              <a:avLst/>
              <a:gdLst/>
              <a:ahLst/>
              <a:cxnLst>
                <a:cxn ang="0">
                  <a:pos x="25" y="10"/>
                </a:cxn>
                <a:cxn ang="0">
                  <a:pos x="18" y="4"/>
                </a:cxn>
                <a:cxn ang="0">
                  <a:pos x="7" y="15"/>
                </a:cxn>
                <a:cxn ang="0">
                  <a:pos x="14" y="26"/>
                </a:cxn>
                <a:cxn ang="0">
                  <a:pos x="24" y="19"/>
                </a:cxn>
                <a:cxn ang="0">
                  <a:pos x="29" y="19"/>
                </a:cxn>
                <a:cxn ang="0">
                  <a:pos x="13" y="30"/>
                </a:cxn>
                <a:cxn ang="0">
                  <a:pos x="2" y="15"/>
                </a:cxn>
                <a:cxn ang="0">
                  <a:pos x="19" y="0"/>
                </a:cxn>
                <a:cxn ang="0">
                  <a:pos x="30" y="10"/>
                </a:cxn>
                <a:cxn ang="0">
                  <a:pos x="25" y="10"/>
                </a:cxn>
              </a:cxnLst>
              <a:rect l="0" t="0" r="r" b="b"/>
              <a:pathLst>
                <a:path w="30" h="30">
                  <a:moveTo>
                    <a:pt x="25" y="10"/>
                  </a:moveTo>
                  <a:cubicBezTo>
                    <a:pt x="25" y="6"/>
                    <a:pt x="22" y="4"/>
                    <a:pt x="18" y="4"/>
                  </a:cubicBezTo>
                  <a:cubicBezTo>
                    <a:pt x="11" y="4"/>
                    <a:pt x="8" y="10"/>
                    <a:pt x="7" y="15"/>
                  </a:cubicBezTo>
                  <a:cubicBezTo>
                    <a:pt x="6" y="21"/>
                    <a:pt x="7" y="26"/>
                    <a:pt x="14" y="26"/>
                  </a:cubicBezTo>
                  <a:cubicBezTo>
                    <a:pt x="19" y="26"/>
                    <a:pt x="23" y="23"/>
                    <a:pt x="24" y="19"/>
                  </a:cubicBezTo>
                  <a:cubicBezTo>
                    <a:pt x="29" y="19"/>
                    <a:pt x="29" y="19"/>
                    <a:pt x="29" y="19"/>
                  </a:cubicBezTo>
                  <a:cubicBezTo>
                    <a:pt x="27" y="26"/>
                    <a:pt x="21" y="30"/>
                    <a:pt x="13" y="30"/>
                  </a:cubicBezTo>
                  <a:cubicBezTo>
                    <a:pt x="4" y="30"/>
                    <a:pt x="0" y="24"/>
                    <a:pt x="2" y="15"/>
                  </a:cubicBezTo>
                  <a:cubicBezTo>
                    <a:pt x="4" y="6"/>
                    <a:pt x="10" y="0"/>
                    <a:pt x="19" y="0"/>
                  </a:cubicBezTo>
                  <a:cubicBezTo>
                    <a:pt x="25" y="0"/>
                    <a:pt x="30" y="3"/>
                    <a:pt x="30" y="10"/>
                  </a:cubicBezTo>
                  <a:lnTo>
                    <a:pt x="25" y="1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269829" name="Freeform 69"/>
            <p:cNvSpPr>
              <a:spLocks noChangeAspect="1"/>
            </p:cNvSpPr>
            <p:nvPr userDrawn="1"/>
          </p:nvSpPr>
          <p:spPr bwMode="black">
            <a:xfrm>
              <a:off x="5473" y="4137"/>
              <a:ext cx="18" cy="37"/>
            </a:xfrm>
            <a:custGeom>
              <a:avLst/>
              <a:gdLst/>
              <a:ahLst/>
              <a:cxnLst>
                <a:cxn ang="0">
                  <a:pos x="1" y="9"/>
                </a:cxn>
                <a:cxn ang="0">
                  <a:pos x="6" y="9"/>
                </a:cxn>
                <a:cxn ang="0">
                  <a:pos x="8" y="0"/>
                </a:cxn>
                <a:cxn ang="0">
                  <a:pos x="13" y="0"/>
                </a:cxn>
                <a:cxn ang="0">
                  <a:pos x="11" y="9"/>
                </a:cxn>
                <a:cxn ang="0">
                  <a:pos x="17" y="9"/>
                </a:cxn>
                <a:cxn ang="0">
                  <a:pos x="16" y="13"/>
                </a:cxn>
                <a:cxn ang="0">
                  <a:pos x="10" y="13"/>
                </a:cxn>
                <a:cxn ang="0">
                  <a:pos x="7" y="31"/>
                </a:cxn>
                <a:cxn ang="0">
                  <a:pos x="8" y="34"/>
                </a:cxn>
                <a:cxn ang="0">
                  <a:pos x="11" y="33"/>
                </a:cxn>
                <a:cxn ang="0">
                  <a:pos x="11" y="38"/>
                </a:cxn>
                <a:cxn ang="0">
                  <a:pos x="6" y="38"/>
                </a:cxn>
                <a:cxn ang="0">
                  <a:pos x="2" y="32"/>
                </a:cxn>
                <a:cxn ang="0">
                  <a:pos x="5" y="13"/>
                </a:cxn>
                <a:cxn ang="0">
                  <a:pos x="1" y="13"/>
                </a:cxn>
                <a:cxn ang="0">
                  <a:pos x="1" y="9"/>
                </a:cxn>
              </a:cxnLst>
              <a:rect l="0" t="0" r="r" b="b"/>
              <a:pathLst>
                <a:path w="17" h="38">
                  <a:moveTo>
                    <a:pt x="1" y="9"/>
                  </a:moveTo>
                  <a:cubicBezTo>
                    <a:pt x="6" y="9"/>
                    <a:pt x="6" y="9"/>
                    <a:pt x="6" y="9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6" y="13"/>
                    <a:pt x="16" y="13"/>
                    <a:pt x="16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7" y="31"/>
                    <a:pt x="7" y="31"/>
                    <a:pt x="7" y="31"/>
                  </a:cubicBezTo>
                  <a:cubicBezTo>
                    <a:pt x="7" y="33"/>
                    <a:pt x="6" y="34"/>
                    <a:pt x="8" y="34"/>
                  </a:cubicBezTo>
                  <a:cubicBezTo>
                    <a:pt x="9" y="34"/>
                    <a:pt x="10" y="34"/>
                    <a:pt x="11" y="33"/>
                  </a:cubicBezTo>
                  <a:cubicBezTo>
                    <a:pt x="11" y="38"/>
                    <a:pt x="11" y="38"/>
                    <a:pt x="11" y="38"/>
                  </a:cubicBezTo>
                  <a:cubicBezTo>
                    <a:pt x="9" y="38"/>
                    <a:pt x="7" y="38"/>
                    <a:pt x="6" y="38"/>
                  </a:cubicBezTo>
                  <a:cubicBezTo>
                    <a:pt x="0" y="38"/>
                    <a:pt x="1" y="36"/>
                    <a:pt x="2" y="32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1" y="13"/>
                    <a:pt x="1" y="13"/>
                    <a:pt x="1" y="13"/>
                  </a:cubicBezTo>
                  <a:lnTo>
                    <a:pt x="1" y="9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269830" name="Freeform 70"/>
            <p:cNvSpPr>
              <a:spLocks noChangeAspect="1" noEditPoints="1"/>
            </p:cNvSpPr>
            <p:nvPr userDrawn="1"/>
          </p:nvSpPr>
          <p:spPr bwMode="black">
            <a:xfrm>
              <a:off x="5488" y="4145"/>
              <a:ext cx="31" cy="29"/>
            </a:xfrm>
            <a:custGeom>
              <a:avLst/>
              <a:gdLst/>
              <a:ahLst/>
              <a:cxnLst>
                <a:cxn ang="0">
                  <a:pos x="19" y="0"/>
                </a:cxn>
                <a:cxn ang="0">
                  <a:pos x="30" y="15"/>
                </a:cxn>
                <a:cxn ang="0">
                  <a:pos x="13" y="30"/>
                </a:cxn>
                <a:cxn ang="0">
                  <a:pos x="2" y="15"/>
                </a:cxn>
                <a:cxn ang="0">
                  <a:pos x="19" y="0"/>
                </a:cxn>
                <a:cxn ang="0">
                  <a:pos x="14" y="26"/>
                </a:cxn>
                <a:cxn ang="0">
                  <a:pos x="25" y="15"/>
                </a:cxn>
                <a:cxn ang="0">
                  <a:pos x="18" y="4"/>
                </a:cxn>
                <a:cxn ang="0">
                  <a:pos x="7" y="15"/>
                </a:cxn>
                <a:cxn ang="0">
                  <a:pos x="14" y="26"/>
                </a:cxn>
              </a:cxnLst>
              <a:rect l="0" t="0" r="r" b="b"/>
              <a:pathLst>
                <a:path w="32" h="30">
                  <a:moveTo>
                    <a:pt x="19" y="0"/>
                  </a:moveTo>
                  <a:cubicBezTo>
                    <a:pt x="28" y="0"/>
                    <a:pt x="32" y="6"/>
                    <a:pt x="30" y="15"/>
                  </a:cubicBezTo>
                  <a:cubicBezTo>
                    <a:pt x="29" y="24"/>
                    <a:pt x="22" y="30"/>
                    <a:pt x="13" y="30"/>
                  </a:cubicBezTo>
                  <a:cubicBezTo>
                    <a:pt x="4" y="30"/>
                    <a:pt x="0" y="24"/>
                    <a:pt x="2" y="15"/>
                  </a:cubicBezTo>
                  <a:cubicBezTo>
                    <a:pt x="4" y="6"/>
                    <a:pt x="10" y="0"/>
                    <a:pt x="19" y="0"/>
                  </a:cubicBezTo>
                  <a:close/>
                  <a:moveTo>
                    <a:pt x="14" y="26"/>
                  </a:moveTo>
                  <a:cubicBezTo>
                    <a:pt x="21" y="26"/>
                    <a:pt x="24" y="20"/>
                    <a:pt x="25" y="15"/>
                  </a:cubicBezTo>
                  <a:cubicBezTo>
                    <a:pt x="26" y="10"/>
                    <a:pt x="25" y="4"/>
                    <a:pt x="18" y="4"/>
                  </a:cubicBezTo>
                  <a:cubicBezTo>
                    <a:pt x="11" y="4"/>
                    <a:pt x="8" y="10"/>
                    <a:pt x="7" y="15"/>
                  </a:cubicBezTo>
                  <a:cubicBezTo>
                    <a:pt x="6" y="20"/>
                    <a:pt x="7" y="26"/>
                    <a:pt x="14" y="26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269831" name="Freeform 71"/>
            <p:cNvSpPr>
              <a:spLocks noChangeAspect="1"/>
            </p:cNvSpPr>
            <p:nvPr userDrawn="1"/>
          </p:nvSpPr>
          <p:spPr bwMode="black">
            <a:xfrm>
              <a:off x="5521" y="4145"/>
              <a:ext cx="20" cy="28"/>
            </a:xfrm>
            <a:custGeom>
              <a:avLst/>
              <a:gdLst/>
              <a:ahLst/>
              <a:cxnLst>
                <a:cxn ang="0">
                  <a:pos x="6" y="1"/>
                </a:cxn>
                <a:cxn ang="0">
                  <a:pos x="11" y="1"/>
                </a:cxn>
                <a:cxn ang="0">
                  <a:pos x="10" y="6"/>
                </a:cxn>
                <a:cxn ang="0">
                  <a:pos x="10" y="6"/>
                </a:cxn>
                <a:cxn ang="0">
                  <a:pos x="21" y="0"/>
                </a:cxn>
                <a:cxn ang="0">
                  <a:pos x="20" y="6"/>
                </a:cxn>
                <a:cxn ang="0">
                  <a:pos x="17" y="6"/>
                </a:cxn>
                <a:cxn ang="0">
                  <a:pos x="8" y="13"/>
                </a:cxn>
                <a:cxn ang="0">
                  <a:pos x="5" y="29"/>
                </a:cxn>
                <a:cxn ang="0">
                  <a:pos x="0" y="29"/>
                </a:cxn>
                <a:cxn ang="0">
                  <a:pos x="6" y="1"/>
                </a:cxn>
              </a:cxnLst>
              <a:rect l="0" t="0" r="r" b="b"/>
              <a:pathLst>
                <a:path w="21" h="29">
                  <a:moveTo>
                    <a:pt x="6" y="1"/>
                  </a:moveTo>
                  <a:cubicBezTo>
                    <a:pt x="11" y="1"/>
                    <a:pt x="11" y="1"/>
                    <a:pt x="11" y="1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3" y="2"/>
                    <a:pt x="16" y="0"/>
                    <a:pt x="21" y="0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19" y="6"/>
                    <a:pt x="18" y="6"/>
                    <a:pt x="17" y="6"/>
                  </a:cubicBezTo>
                  <a:cubicBezTo>
                    <a:pt x="12" y="6"/>
                    <a:pt x="9" y="10"/>
                    <a:pt x="8" y="13"/>
                  </a:cubicBezTo>
                  <a:cubicBezTo>
                    <a:pt x="5" y="29"/>
                    <a:pt x="5" y="29"/>
                    <a:pt x="5" y="29"/>
                  </a:cubicBezTo>
                  <a:cubicBezTo>
                    <a:pt x="0" y="29"/>
                    <a:pt x="0" y="29"/>
                    <a:pt x="0" y="29"/>
                  </a:cubicBezTo>
                  <a:lnTo>
                    <a:pt x="6" y="1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269832" name="Freeform 72"/>
            <p:cNvSpPr>
              <a:spLocks noChangeAspect="1"/>
            </p:cNvSpPr>
            <p:nvPr userDrawn="1"/>
          </p:nvSpPr>
          <p:spPr bwMode="black">
            <a:xfrm>
              <a:off x="4757" y="3903"/>
              <a:ext cx="72" cy="39"/>
            </a:xfrm>
            <a:custGeom>
              <a:avLst/>
              <a:gdLst/>
              <a:ahLst/>
              <a:cxnLst>
                <a:cxn ang="0">
                  <a:pos x="56" y="82"/>
                </a:cxn>
                <a:cxn ang="0">
                  <a:pos x="146" y="28"/>
                </a:cxn>
                <a:cxn ang="0">
                  <a:pos x="90" y="0"/>
                </a:cxn>
                <a:cxn ang="0">
                  <a:pos x="0" y="54"/>
                </a:cxn>
                <a:cxn ang="0">
                  <a:pos x="56" y="82"/>
                </a:cxn>
              </a:cxnLst>
              <a:rect l="0" t="0" r="r" b="b"/>
              <a:pathLst>
                <a:path w="146" h="82">
                  <a:moveTo>
                    <a:pt x="56" y="82"/>
                  </a:moveTo>
                  <a:lnTo>
                    <a:pt x="146" y="28"/>
                  </a:lnTo>
                  <a:lnTo>
                    <a:pt x="90" y="0"/>
                  </a:lnTo>
                  <a:lnTo>
                    <a:pt x="0" y="54"/>
                  </a:lnTo>
                  <a:lnTo>
                    <a:pt x="56" y="82"/>
                  </a:lnTo>
                  <a:close/>
                </a:path>
              </a:pathLst>
            </a:custGeom>
            <a:solidFill>
              <a:srgbClr val="F26522"/>
            </a:soli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269833" name="Freeform 73"/>
            <p:cNvSpPr>
              <a:spLocks noChangeAspect="1"/>
            </p:cNvSpPr>
            <p:nvPr userDrawn="1"/>
          </p:nvSpPr>
          <p:spPr bwMode="black">
            <a:xfrm>
              <a:off x="4798" y="3924"/>
              <a:ext cx="71" cy="40"/>
            </a:xfrm>
            <a:custGeom>
              <a:avLst/>
              <a:gdLst/>
              <a:ahLst/>
              <a:cxnLst>
                <a:cxn ang="0">
                  <a:pos x="54" y="84"/>
                </a:cxn>
                <a:cxn ang="0">
                  <a:pos x="144" y="30"/>
                </a:cxn>
                <a:cxn ang="0">
                  <a:pos x="90" y="0"/>
                </a:cxn>
                <a:cxn ang="0">
                  <a:pos x="0" y="54"/>
                </a:cxn>
                <a:cxn ang="0">
                  <a:pos x="54" y="84"/>
                </a:cxn>
              </a:cxnLst>
              <a:rect l="0" t="0" r="r" b="b"/>
              <a:pathLst>
                <a:path w="144" h="84">
                  <a:moveTo>
                    <a:pt x="54" y="84"/>
                  </a:moveTo>
                  <a:lnTo>
                    <a:pt x="144" y="30"/>
                  </a:lnTo>
                  <a:lnTo>
                    <a:pt x="90" y="0"/>
                  </a:lnTo>
                  <a:lnTo>
                    <a:pt x="0" y="54"/>
                  </a:lnTo>
                  <a:lnTo>
                    <a:pt x="54" y="84"/>
                  </a:lnTo>
                  <a:close/>
                </a:path>
              </a:pathLst>
            </a:custGeom>
            <a:solidFill>
              <a:srgbClr val="FFD400"/>
            </a:soli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269834" name="Freeform 74"/>
            <p:cNvSpPr>
              <a:spLocks noChangeAspect="1"/>
            </p:cNvSpPr>
            <p:nvPr userDrawn="1"/>
          </p:nvSpPr>
          <p:spPr bwMode="black">
            <a:xfrm>
              <a:off x="4838" y="3945"/>
              <a:ext cx="72" cy="41"/>
            </a:xfrm>
            <a:custGeom>
              <a:avLst/>
              <a:gdLst/>
              <a:ahLst/>
              <a:cxnLst>
                <a:cxn ang="0">
                  <a:pos x="56" y="82"/>
                </a:cxn>
                <a:cxn ang="0">
                  <a:pos x="146" y="28"/>
                </a:cxn>
                <a:cxn ang="0">
                  <a:pos x="90" y="0"/>
                </a:cxn>
                <a:cxn ang="0">
                  <a:pos x="0" y="54"/>
                </a:cxn>
                <a:cxn ang="0">
                  <a:pos x="56" y="82"/>
                </a:cxn>
              </a:cxnLst>
              <a:rect l="0" t="0" r="r" b="b"/>
              <a:pathLst>
                <a:path w="146" h="82">
                  <a:moveTo>
                    <a:pt x="56" y="82"/>
                  </a:moveTo>
                  <a:lnTo>
                    <a:pt x="146" y="28"/>
                  </a:lnTo>
                  <a:lnTo>
                    <a:pt x="90" y="0"/>
                  </a:lnTo>
                  <a:lnTo>
                    <a:pt x="0" y="54"/>
                  </a:lnTo>
                  <a:lnTo>
                    <a:pt x="56" y="82"/>
                  </a:lnTo>
                  <a:close/>
                </a:path>
              </a:pathLst>
            </a:custGeom>
            <a:solidFill>
              <a:srgbClr val="F26522"/>
            </a:soli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269835" name="Freeform 75"/>
            <p:cNvSpPr>
              <a:spLocks noChangeAspect="1"/>
            </p:cNvSpPr>
            <p:nvPr userDrawn="1"/>
          </p:nvSpPr>
          <p:spPr bwMode="black">
            <a:xfrm>
              <a:off x="4777" y="3982"/>
              <a:ext cx="72" cy="41"/>
            </a:xfrm>
            <a:custGeom>
              <a:avLst/>
              <a:gdLst/>
              <a:ahLst/>
              <a:cxnLst>
                <a:cxn ang="0">
                  <a:pos x="56" y="84"/>
                </a:cxn>
                <a:cxn ang="0">
                  <a:pos x="146" y="30"/>
                </a:cxn>
                <a:cxn ang="0">
                  <a:pos x="90" y="0"/>
                </a:cxn>
                <a:cxn ang="0">
                  <a:pos x="0" y="54"/>
                </a:cxn>
                <a:cxn ang="0">
                  <a:pos x="56" y="84"/>
                </a:cxn>
              </a:cxnLst>
              <a:rect l="0" t="0" r="r" b="b"/>
              <a:pathLst>
                <a:path w="146" h="84">
                  <a:moveTo>
                    <a:pt x="56" y="84"/>
                  </a:moveTo>
                  <a:lnTo>
                    <a:pt x="146" y="30"/>
                  </a:lnTo>
                  <a:lnTo>
                    <a:pt x="90" y="0"/>
                  </a:lnTo>
                  <a:lnTo>
                    <a:pt x="0" y="54"/>
                  </a:lnTo>
                  <a:lnTo>
                    <a:pt x="56" y="84"/>
                  </a:lnTo>
                  <a:close/>
                </a:path>
              </a:pathLst>
            </a:custGeom>
            <a:solidFill>
              <a:srgbClr val="FFD400"/>
            </a:soli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269836" name="Freeform 76"/>
            <p:cNvSpPr>
              <a:spLocks noChangeAspect="1"/>
            </p:cNvSpPr>
            <p:nvPr userDrawn="1"/>
          </p:nvSpPr>
          <p:spPr bwMode="black">
            <a:xfrm>
              <a:off x="4818" y="4004"/>
              <a:ext cx="71" cy="39"/>
            </a:xfrm>
            <a:custGeom>
              <a:avLst/>
              <a:gdLst/>
              <a:ahLst/>
              <a:cxnLst>
                <a:cxn ang="0">
                  <a:pos x="56" y="82"/>
                </a:cxn>
                <a:cxn ang="0">
                  <a:pos x="146" y="28"/>
                </a:cxn>
                <a:cxn ang="0">
                  <a:pos x="90" y="0"/>
                </a:cxn>
                <a:cxn ang="0">
                  <a:pos x="0" y="54"/>
                </a:cxn>
                <a:cxn ang="0">
                  <a:pos x="56" y="82"/>
                </a:cxn>
              </a:cxnLst>
              <a:rect l="0" t="0" r="r" b="b"/>
              <a:pathLst>
                <a:path w="146" h="82">
                  <a:moveTo>
                    <a:pt x="56" y="82"/>
                  </a:moveTo>
                  <a:lnTo>
                    <a:pt x="146" y="28"/>
                  </a:lnTo>
                  <a:lnTo>
                    <a:pt x="90" y="0"/>
                  </a:lnTo>
                  <a:lnTo>
                    <a:pt x="0" y="54"/>
                  </a:lnTo>
                  <a:lnTo>
                    <a:pt x="56" y="82"/>
                  </a:lnTo>
                  <a:close/>
                </a:path>
              </a:pathLst>
            </a:custGeom>
            <a:solidFill>
              <a:srgbClr val="F26522"/>
            </a:soli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269837" name="Freeform 77"/>
            <p:cNvSpPr>
              <a:spLocks noChangeAspect="1"/>
            </p:cNvSpPr>
            <p:nvPr userDrawn="1"/>
          </p:nvSpPr>
          <p:spPr bwMode="black">
            <a:xfrm>
              <a:off x="4717" y="4018"/>
              <a:ext cx="71" cy="41"/>
            </a:xfrm>
            <a:custGeom>
              <a:avLst/>
              <a:gdLst/>
              <a:ahLst/>
              <a:cxnLst>
                <a:cxn ang="0">
                  <a:pos x="56" y="84"/>
                </a:cxn>
                <a:cxn ang="0">
                  <a:pos x="146" y="30"/>
                </a:cxn>
                <a:cxn ang="0">
                  <a:pos x="90" y="0"/>
                </a:cxn>
                <a:cxn ang="0">
                  <a:pos x="0" y="56"/>
                </a:cxn>
                <a:cxn ang="0">
                  <a:pos x="56" y="84"/>
                </a:cxn>
              </a:cxnLst>
              <a:rect l="0" t="0" r="r" b="b"/>
              <a:pathLst>
                <a:path w="146" h="84">
                  <a:moveTo>
                    <a:pt x="56" y="84"/>
                  </a:moveTo>
                  <a:lnTo>
                    <a:pt x="146" y="30"/>
                  </a:lnTo>
                  <a:lnTo>
                    <a:pt x="90" y="0"/>
                  </a:lnTo>
                  <a:lnTo>
                    <a:pt x="0" y="56"/>
                  </a:lnTo>
                  <a:lnTo>
                    <a:pt x="56" y="84"/>
                  </a:lnTo>
                  <a:close/>
                </a:path>
              </a:pathLst>
            </a:custGeom>
            <a:solidFill>
              <a:srgbClr val="F26522"/>
            </a:soli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269838" name="Freeform 78"/>
            <p:cNvSpPr>
              <a:spLocks noChangeAspect="1"/>
            </p:cNvSpPr>
            <p:nvPr userDrawn="1"/>
          </p:nvSpPr>
          <p:spPr bwMode="black">
            <a:xfrm>
              <a:off x="4757" y="4039"/>
              <a:ext cx="72" cy="41"/>
            </a:xfrm>
            <a:custGeom>
              <a:avLst/>
              <a:gdLst/>
              <a:ahLst/>
              <a:cxnLst>
                <a:cxn ang="0">
                  <a:pos x="56" y="82"/>
                </a:cxn>
                <a:cxn ang="0">
                  <a:pos x="146" y="28"/>
                </a:cxn>
                <a:cxn ang="0">
                  <a:pos x="90" y="0"/>
                </a:cxn>
                <a:cxn ang="0">
                  <a:pos x="0" y="54"/>
                </a:cxn>
                <a:cxn ang="0">
                  <a:pos x="56" y="82"/>
                </a:cxn>
              </a:cxnLst>
              <a:rect l="0" t="0" r="r" b="b"/>
              <a:pathLst>
                <a:path w="146" h="82">
                  <a:moveTo>
                    <a:pt x="56" y="82"/>
                  </a:moveTo>
                  <a:lnTo>
                    <a:pt x="146" y="28"/>
                  </a:lnTo>
                  <a:lnTo>
                    <a:pt x="90" y="0"/>
                  </a:lnTo>
                  <a:lnTo>
                    <a:pt x="0" y="54"/>
                  </a:lnTo>
                  <a:lnTo>
                    <a:pt x="56" y="82"/>
                  </a:lnTo>
                  <a:close/>
                </a:path>
              </a:pathLst>
            </a:custGeom>
            <a:solidFill>
              <a:srgbClr val="FFD400"/>
            </a:soli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269839" name="Freeform 79"/>
            <p:cNvSpPr>
              <a:spLocks noChangeAspect="1"/>
            </p:cNvSpPr>
            <p:nvPr userDrawn="1"/>
          </p:nvSpPr>
          <p:spPr bwMode="black">
            <a:xfrm>
              <a:off x="4696" y="4077"/>
              <a:ext cx="72" cy="41"/>
            </a:xfrm>
            <a:custGeom>
              <a:avLst/>
              <a:gdLst/>
              <a:ahLst/>
              <a:cxnLst>
                <a:cxn ang="0">
                  <a:pos x="56" y="84"/>
                </a:cxn>
                <a:cxn ang="0">
                  <a:pos x="146" y="30"/>
                </a:cxn>
                <a:cxn ang="0">
                  <a:pos x="90" y="0"/>
                </a:cxn>
                <a:cxn ang="0">
                  <a:pos x="0" y="54"/>
                </a:cxn>
                <a:cxn ang="0">
                  <a:pos x="56" y="84"/>
                </a:cxn>
              </a:cxnLst>
              <a:rect l="0" t="0" r="r" b="b"/>
              <a:pathLst>
                <a:path w="146" h="84">
                  <a:moveTo>
                    <a:pt x="56" y="84"/>
                  </a:moveTo>
                  <a:lnTo>
                    <a:pt x="146" y="30"/>
                  </a:lnTo>
                  <a:lnTo>
                    <a:pt x="90" y="0"/>
                  </a:lnTo>
                  <a:lnTo>
                    <a:pt x="0" y="54"/>
                  </a:lnTo>
                  <a:lnTo>
                    <a:pt x="56" y="84"/>
                  </a:lnTo>
                  <a:close/>
                </a:path>
              </a:pathLst>
            </a:custGeom>
            <a:solidFill>
              <a:srgbClr val="F26522"/>
            </a:soli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269840" name="Freeform 80"/>
            <p:cNvSpPr>
              <a:spLocks noChangeAspect="1"/>
            </p:cNvSpPr>
            <p:nvPr userDrawn="1"/>
          </p:nvSpPr>
          <p:spPr bwMode="black">
            <a:xfrm>
              <a:off x="4910" y="4009"/>
              <a:ext cx="58" cy="109"/>
            </a:xfrm>
            <a:custGeom>
              <a:avLst/>
              <a:gdLst/>
              <a:ahLst/>
              <a:cxnLst>
                <a:cxn ang="0">
                  <a:pos x="12" y="45"/>
                </a:cxn>
                <a:cxn ang="0">
                  <a:pos x="0" y="45"/>
                </a:cxn>
                <a:cxn ang="0">
                  <a:pos x="3" y="30"/>
                </a:cxn>
                <a:cxn ang="0">
                  <a:pos x="15" y="30"/>
                </a:cxn>
                <a:cxn ang="0">
                  <a:pos x="17" y="22"/>
                </a:cxn>
                <a:cxn ang="0">
                  <a:pos x="44" y="0"/>
                </a:cxn>
                <a:cxn ang="0">
                  <a:pos x="59" y="1"/>
                </a:cxn>
                <a:cxn ang="0">
                  <a:pos x="56" y="19"/>
                </a:cxn>
                <a:cxn ang="0">
                  <a:pos x="49" y="19"/>
                </a:cxn>
                <a:cxn ang="0">
                  <a:pos x="40" y="25"/>
                </a:cxn>
                <a:cxn ang="0">
                  <a:pos x="39" y="30"/>
                </a:cxn>
                <a:cxn ang="0">
                  <a:pos x="54" y="30"/>
                </a:cxn>
                <a:cxn ang="0">
                  <a:pos x="51" y="45"/>
                </a:cxn>
                <a:cxn ang="0">
                  <a:pos x="36" y="45"/>
                </a:cxn>
                <a:cxn ang="0">
                  <a:pos x="23" y="110"/>
                </a:cxn>
                <a:cxn ang="0">
                  <a:pos x="0" y="110"/>
                </a:cxn>
                <a:cxn ang="0">
                  <a:pos x="12" y="45"/>
                </a:cxn>
              </a:cxnLst>
              <a:rect l="0" t="0" r="r" b="b"/>
              <a:pathLst>
                <a:path w="59" h="110">
                  <a:moveTo>
                    <a:pt x="12" y="45"/>
                  </a:moveTo>
                  <a:cubicBezTo>
                    <a:pt x="0" y="45"/>
                    <a:pt x="0" y="45"/>
                    <a:pt x="0" y="45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8" y="13"/>
                    <a:pt x="24" y="0"/>
                    <a:pt x="44" y="0"/>
                  </a:cubicBezTo>
                  <a:cubicBezTo>
                    <a:pt x="49" y="0"/>
                    <a:pt x="57" y="0"/>
                    <a:pt x="59" y="1"/>
                  </a:cubicBezTo>
                  <a:cubicBezTo>
                    <a:pt x="56" y="19"/>
                    <a:pt x="56" y="19"/>
                    <a:pt x="56" y="19"/>
                  </a:cubicBezTo>
                  <a:cubicBezTo>
                    <a:pt x="49" y="19"/>
                    <a:pt x="49" y="19"/>
                    <a:pt x="49" y="19"/>
                  </a:cubicBezTo>
                  <a:cubicBezTo>
                    <a:pt x="45" y="19"/>
                    <a:pt x="41" y="20"/>
                    <a:pt x="40" y="25"/>
                  </a:cubicBezTo>
                  <a:cubicBezTo>
                    <a:pt x="39" y="30"/>
                    <a:pt x="39" y="30"/>
                    <a:pt x="39" y="30"/>
                  </a:cubicBezTo>
                  <a:cubicBezTo>
                    <a:pt x="54" y="30"/>
                    <a:pt x="54" y="30"/>
                    <a:pt x="54" y="30"/>
                  </a:cubicBezTo>
                  <a:cubicBezTo>
                    <a:pt x="51" y="45"/>
                    <a:pt x="51" y="45"/>
                    <a:pt x="51" y="45"/>
                  </a:cubicBezTo>
                  <a:cubicBezTo>
                    <a:pt x="36" y="45"/>
                    <a:pt x="36" y="45"/>
                    <a:pt x="36" y="45"/>
                  </a:cubicBezTo>
                  <a:cubicBezTo>
                    <a:pt x="23" y="110"/>
                    <a:pt x="23" y="110"/>
                    <a:pt x="23" y="110"/>
                  </a:cubicBezTo>
                  <a:cubicBezTo>
                    <a:pt x="0" y="110"/>
                    <a:pt x="0" y="110"/>
                    <a:pt x="0" y="110"/>
                  </a:cubicBezTo>
                  <a:lnTo>
                    <a:pt x="12" y="45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269841" name="Freeform 81"/>
            <p:cNvSpPr>
              <a:spLocks noChangeAspect="1"/>
            </p:cNvSpPr>
            <p:nvPr userDrawn="1"/>
          </p:nvSpPr>
          <p:spPr bwMode="black">
            <a:xfrm>
              <a:off x="4958" y="4036"/>
              <a:ext cx="61" cy="82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39" y="0"/>
                </a:cxn>
                <a:cxn ang="0">
                  <a:pos x="38" y="9"/>
                </a:cxn>
                <a:cxn ang="0">
                  <a:pos x="62" y="0"/>
                </a:cxn>
                <a:cxn ang="0">
                  <a:pos x="58" y="21"/>
                </a:cxn>
                <a:cxn ang="0">
                  <a:pos x="55" y="21"/>
                </a:cxn>
                <a:cxn ang="0">
                  <a:pos x="33" y="35"/>
                </a:cxn>
                <a:cxn ang="0">
                  <a:pos x="24" y="82"/>
                </a:cxn>
                <a:cxn ang="0">
                  <a:pos x="0" y="82"/>
                </a:cxn>
                <a:cxn ang="0">
                  <a:pos x="16" y="0"/>
                </a:cxn>
              </a:cxnLst>
              <a:rect l="0" t="0" r="r" b="b"/>
              <a:pathLst>
                <a:path w="62" h="82">
                  <a:moveTo>
                    <a:pt x="16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38" y="9"/>
                    <a:pt x="38" y="9"/>
                    <a:pt x="38" y="9"/>
                  </a:cubicBezTo>
                  <a:cubicBezTo>
                    <a:pt x="44" y="4"/>
                    <a:pt x="53" y="1"/>
                    <a:pt x="62" y="0"/>
                  </a:cubicBezTo>
                  <a:cubicBezTo>
                    <a:pt x="58" y="21"/>
                    <a:pt x="58" y="21"/>
                    <a:pt x="58" y="21"/>
                  </a:cubicBezTo>
                  <a:cubicBezTo>
                    <a:pt x="55" y="21"/>
                    <a:pt x="55" y="21"/>
                    <a:pt x="55" y="21"/>
                  </a:cubicBezTo>
                  <a:cubicBezTo>
                    <a:pt x="41" y="23"/>
                    <a:pt x="35" y="26"/>
                    <a:pt x="33" y="35"/>
                  </a:cubicBezTo>
                  <a:cubicBezTo>
                    <a:pt x="24" y="82"/>
                    <a:pt x="24" y="82"/>
                    <a:pt x="24" y="82"/>
                  </a:cubicBezTo>
                  <a:cubicBezTo>
                    <a:pt x="0" y="82"/>
                    <a:pt x="0" y="82"/>
                    <a:pt x="0" y="82"/>
                  </a:cubicBezTo>
                  <a:lnTo>
                    <a:pt x="16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269842" name="Freeform 82"/>
            <p:cNvSpPr>
              <a:spLocks noChangeAspect="1" noEditPoints="1"/>
            </p:cNvSpPr>
            <p:nvPr userDrawn="1"/>
          </p:nvSpPr>
          <p:spPr bwMode="black">
            <a:xfrm>
              <a:off x="5347" y="4035"/>
              <a:ext cx="85" cy="84"/>
            </a:xfrm>
            <a:custGeom>
              <a:avLst/>
              <a:gdLst/>
              <a:ahLst/>
              <a:cxnLst>
                <a:cxn ang="0">
                  <a:pos x="76" y="67"/>
                </a:cxn>
                <a:cxn ang="0">
                  <a:pos x="75" y="84"/>
                </a:cxn>
                <a:cxn ang="0">
                  <a:pos x="53" y="84"/>
                </a:cxn>
                <a:cxn ang="0">
                  <a:pos x="53" y="75"/>
                </a:cxn>
                <a:cxn ang="0">
                  <a:pos x="52" y="75"/>
                </a:cxn>
                <a:cxn ang="0">
                  <a:pos x="26" y="86"/>
                </a:cxn>
                <a:cxn ang="0">
                  <a:pos x="3" y="62"/>
                </a:cxn>
                <a:cxn ang="0">
                  <a:pos x="51" y="32"/>
                </a:cxn>
                <a:cxn ang="0">
                  <a:pos x="60" y="30"/>
                </a:cxn>
                <a:cxn ang="0">
                  <a:pos x="61" y="24"/>
                </a:cxn>
                <a:cxn ang="0">
                  <a:pos x="51" y="15"/>
                </a:cxn>
                <a:cxn ang="0">
                  <a:pos x="37" y="26"/>
                </a:cxn>
                <a:cxn ang="0">
                  <a:pos x="14" y="26"/>
                </a:cxn>
                <a:cxn ang="0">
                  <a:pos x="52" y="0"/>
                </a:cxn>
                <a:cxn ang="0">
                  <a:pos x="84" y="24"/>
                </a:cxn>
                <a:cxn ang="0">
                  <a:pos x="76" y="67"/>
                </a:cxn>
                <a:cxn ang="0">
                  <a:pos x="57" y="44"/>
                </a:cxn>
                <a:cxn ang="0">
                  <a:pos x="40" y="49"/>
                </a:cxn>
                <a:cxn ang="0">
                  <a:pos x="27" y="59"/>
                </a:cxn>
                <a:cxn ang="0">
                  <a:pos x="36" y="68"/>
                </a:cxn>
                <a:cxn ang="0">
                  <a:pos x="56" y="50"/>
                </a:cxn>
                <a:cxn ang="0">
                  <a:pos x="57" y="44"/>
                </a:cxn>
              </a:cxnLst>
              <a:rect l="0" t="0" r="r" b="b"/>
              <a:pathLst>
                <a:path w="87" h="86">
                  <a:moveTo>
                    <a:pt x="76" y="67"/>
                  </a:moveTo>
                  <a:cubicBezTo>
                    <a:pt x="75" y="72"/>
                    <a:pt x="74" y="79"/>
                    <a:pt x="75" y="84"/>
                  </a:cubicBezTo>
                  <a:cubicBezTo>
                    <a:pt x="53" y="84"/>
                    <a:pt x="53" y="84"/>
                    <a:pt x="53" y="84"/>
                  </a:cubicBezTo>
                  <a:cubicBezTo>
                    <a:pt x="52" y="81"/>
                    <a:pt x="52" y="78"/>
                    <a:pt x="53" y="75"/>
                  </a:cubicBezTo>
                  <a:cubicBezTo>
                    <a:pt x="52" y="75"/>
                    <a:pt x="52" y="75"/>
                    <a:pt x="52" y="75"/>
                  </a:cubicBezTo>
                  <a:cubicBezTo>
                    <a:pt x="47" y="82"/>
                    <a:pt x="34" y="86"/>
                    <a:pt x="26" y="86"/>
                  </a:cubicBezTo>
                  <a:cubicBezTo>
                    <a:pt x="10" y="86"/>
                    <a:pt x="0" y="77"/>
                    <a:pt x="3" y="62"/>
                  </a:cubicBezTo>
                  <a:cubicBezTo>
                    <a:pt x="7" y="42"/>
                    <a:pt x="24" y="35"/>
                    <a:pt x="51" y="32"/>
                  </a:cubicBezTo>
                  <a:cubicBezTo>
                    <a:pt x="60" y="30"/>
                    <a:pt x="60" y="30"/>
                    <a:pt x="60" y="30"/>
                  </a:cubicBezTo>
                  <a:cubicBezTo>
                    <a:pt x="61" y="24"/>
                    <a:pt x="61" y="24"/>
                    <a:pt x="61" y="24"/>
                  </a:cubicBezTo>
                  <a:cubicBezTo>
                    <a:pt x="62" y="17"/>
                    <a:pt x="58" y="15"/>
                    <a:pt x="51" y="15"/>
                  </a:cubicBezTo>
                  <a:cubicBezTo>
                    <a:pt x="44" y="15"/>
                    <a:pt x="40" y="18"/>
                    <a:pt x="37" y="26"/>
                  </a:cubicBezTo>
                  <a:cubicBezTo>
                    <a:pt x="14" y="26"/>
                    <a:pt x="14" y="26"/>
                    <a:pt x="14" y="26"/>
                  </a:cubicBezTo>
                  <a:cubicBezTo>
                    <a:pt x="19" y="2"/>
                    <a:pt x="41" y="0"/>
                    <a:pt x="52" y="0"/>
                  </a:cubicBezTo>
                  <a:cubicBezTo>
                    <a:pt x="75" y="0"/>
                    <a:pt x="87" y="5"/>
                    <a:pt x="84" y="24"/>
                  </a:cubicBezTo>
                  <a:lnTo>
                    <a:pt x="76" y="67"/>
                  </a:lnTo>
                  <a:close/>
                  <a:moveTo>
                    <a:pt x="57" y="44"/>
                  </a:moveTo>
                  <a:cubicBezTo>
                    <a:pt x="40" y="49"/>
                    <a:pt x="40" y="49"/>
                    <a:pt x="40" y="49"/>
                  </a:cubicBezTo>
                  <a:cubicBezTo>
                    <a:pt x="34" y="50"/>
                    <a:pt x="28" y="53"/>
                    <a:pt x="27" y="59"/>
                  </a:cubicBezTo>
                  <a:cubicBezTo>
                    <a:pt x="25" y="66"/>
                    <a:pt x="30" y="68"/>
                    <a:pt x="36" y="68"/>
                  </a:cubicBezTo>
                  <a:cubicBezTo>
                    <a:pt x="45" y="68"/>
                    <a:pt x="54" y="62"/>
                    <a:pt x="56" y="50"/>
                  </a:cubicBezTo>
                  <a:lnTo>
                    <a:pt x="57" y="44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269843" name="Freeform 83"/>
            <p:cNvSpPr>
              <a:spLocks noChangeAspect="1"/>
            </p:cNvSpPr>
            <p:nvPr userDrawn="1"/>
          </p:nvSpPr>
          <p:spPr bwMode="black">
            <a:xfrm>
              <a:off x="5434" y="4010"/>
              <a:ext cx="44" cy="108"/>
            </a:xfrm>
            <a:custGeom>
              <a:avLst/>
              <a:gdLst/>
              <a:ahLst/>
              <a:cxnLst>
                <a:cxn ang="0">
                  <a:pos x="0" y="218"/>
                </a:cxn>
                <a:cxn ang="0">
                  <a:pos x="42" y="0"/>
                </a:cxn>
                <a:cxn ang="0">
                  <a:pos x="90" y="0"/>
                </a:cxn>
                <a:cxn ang="0">
                  <a:pos x="48" y="218"/>
                </a:cxn>
                <a:cxn ang="0">
                  <a:pos x="0" y="218"/>
                </a:cxn>
              </a:cxnLst>
              <a:rect l="0" t="0" r="r" b="b"/>
              <a:pathLst>
                <a:path w="90" h="218">
                  <a:moveTo>
                    <a:pt x="0" y="218"/>
                  </a:moveTo>
                  <a:lnTo>
                    <a:pt x="42" y="0"/>
                  </a:lnTo>
                  <a:lnTo>
                    <a:pt x="90" y="0"/>
                  </a:lnTo>
                  <a:lnTo>
                    <a:pt x="48" y="218"/>
                  </a:lnTo>
                  <a:lnTo>
                    <a:pt x="0" y="218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269844" name="Freeform 84"/>
            <p:cNvSpPr>
              <a:spLocks noChangeAspect="1" noEditPoints="1"/>
            </p:cNvSpPr>
            <p:nvPr userDrawn="1"/>
          </p:nvSpPr>
          <p:spPr bwMode="black">
            <a:xfrm>
              <a:off x="5012" y="4035"/>
              <a:ext cx="87" cy="84"/>
            </a:xfrm>
            <a:custGeom>
              <a:avLst/>
              <a:gdLst/>
              <a:ahLst/>
              <a:cxnLst>
                <a:cxn ang="0">
                  <a:pos x="42" y="68"/>
                </a:cxn>
                <a:cxn ang="0">
                  <a:pos x="28" y="48"/>
                </a:cxn>
                <a:cxn ang="0">
                  <a:pos x="84" y="48"/>
                </a:cxn>
                <a:cxn ang="0">
                  <a:pos x="53" y="0"/>
                </a:cxn>
                <a:cxn ang="0">
                  <a:pos x="4" y="45"/>
                </a:cxn>
                <a:cxn ang="0">
                  <a:pos x="37" y="86"/>
                </a:cxn>
                <a:cxn ang="0">
                  <a:pos x="80" y="63"/>
                </a:cxn>
                <a:cxn ang="0">
                  <a:pos x="64" y="55"/>
                </a:cxn>
                <a:cxn ang="0">
                  <a:pos x="42" y="68"/>
                </a:cxn>
                <a:cxn ang="0">
                  <a:pos x="50" y="18"/>
                </a:cxn>
                <a:cxn ang="0">
                  <a:pos x="63" y="33"/>
                </a:cxn>
                <a:cxn ang="0">
                  <a:pos x="30" y="33"/>
                </a:cxn>
                <a:cxn ang="0">
                  <a:pos x="50" y="18"/>
                </a:cxn>
              </a:cxnLst>
              <a:rect l="0" t="0" r="r" b="b"/>
              <a:pathLst>
                <a:path w="89" h="86">
                  <a:moveTo>
                    <a:pt x="42" y="68"/>
                  </a:moveTo>
                  <a:cubicBezTo>
                    <a:pt x="34" y="68"/>
                    <a:pt x="25" y="63"/>
                    <a:pt x="28" y="48"/>
                  </a:cubicBezTo>
                  <a:cubicBezTo>
                    <a:pt x="84" y="48"/>
                    <a:pt x="84" y="48"/>
                    <a:pt x="84" y="48"/>
                  </a:cubicBezTo>
                  <a:cubicBezTo>
                    <a:pt x="89" y="23"/>
                    <a:pt x="83" y="0"/>
                    <a:pt x="53" y="0"/>
                  </a:cubicBezTo>
                  <a:cubicBezTo>
                    <a:pt x="28" y="0"/>
                    <a:pt x="10" y="17"/>
                    <a:pt x="4" y="45"/>
                  </a:cubicBezTo>
                  <a:cubicBezTo>
                    <a:pt x="0" y="68"/>
                    <a:pt x="11" y="86"/>
                    <a:pt x="37" y="86"/>
                  </a:cubicBezTo>
                  <a:cubicBezTo>
                    <a:pt x="55" y="86"/>
                    <a:pt x="69" y="79"/>
                    <a:pt x="80" y="63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55" y="64"/>
                    <a:pt x="50" y="68"/>
                    <a:pt x="42" y="68"/>
                  </a:cubicBezTo>
                  <a:close/>
                  <a:moveTo>
                    <a:pt x="50" y="18"/>
                  </a:moveTo>
                  <a:cubicBezTo>
                    <a:pt x="56" y="18"/>
                    <a:pt x="64" y="21"/>
                    <a:pt x="63" y="33"/>
                  </a:cubicBezTo>
                  <a:cubicBezTo>
                    <a:pt x="30" y="33"/>
                    <a:pt x="30" y="33"/>
                    <a:pt x="30" y="33"/>
                  </a:cubicBezTo>
                  <a:cubicBezTo>
                    <a:pt x="34" y="22"/>
                    <a:pt x="43" y="18"/>
                    <a:pt x="50" y="18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269845" name="Freeform 85"/>
            <p:cNvSpPr>
              <a:spLocks noChangeAspect="1" noEditPoints="1"/>
            </p:cNvSpPr>
            <p:nvPr userDrawn="1"/>
          </p:nvSpPr>
          <p:spPr bwMode="black">
            <a:xfrm>
              <a:off x="5099" y="4035"/>
              <a:ext cx="88" cy="84"/>
            </a:xfrm>
            <a:custGeom>
              <a:avLst/>
              <a:gdLst/>
              <a:ahLst/>
              <a:cxnLst>
                <a:cxn ang="0">
                  <a:pos x="42" y="68"/>
                </a:cxn>
                <a:cxn ang="0">
                  <a:pos x="28" y="48"/>
                </a:cxn>
                <a:cxn ang="0">
                  <a:pos x="84" y="48"/>
                </a:cxn>
                <a:cxn ang="0">
                  <a:pos x="53" y="0"/>
                </a:cxn>
                <a:cxn ang="0">
                  <a:pos x="5" y="45"/>
                </a:cxn>
                <a:cxn ang="0">
                  <a:pos x="37" y="86"/>
                </a:cxn>
                <a:cxn ang="0">
                  <a:pos x="81" y="63"/>
                </a:cxn>
                <a:cxn ang="0">
                  <a:pos x="64" y="55"/>
                </a:cxn>
                <a:cxn ang="0">
                  <a:pos x="42" y="68"/>
                </a:cxn>
                <a:cxn ang="0">
                  <a:pos x="50" y="18"/>
                </a:cxn>
                <a:cxn ang="0">
                  <a:pos x="63" y="33"/>
                </a:cxn>
                <a:cxn ang="0">
                  <a:pos x="31" y="33"/>
                </a:cxn>
                <a:cxn ang="0">
                  <a:pos x="50" y="18"/>
                </a:cxn>
              </a:cxnLst>
              <a:rect l="0" t="0" r="r" b="b"/>
              <a:pathLst>
                <a:path w="89" h="86">
                  <a:moveTo>
                    <a:pt x="42" y="68"/>
                  </a:moveTo>
                  <a:cubicBezTo>
                    <a:pt x="34" y="68"/>
                    <a:pt x="25" y="63"/>
                    <a:pt x="28" y="48"/>
                  </a:cubicBezTo>
                  <a:cubicBezTo>
                    <a:pt x="84" y="48"/>
                    <a:pt x="84" y="48"/>
                    <a:pt x="84" y="48"/>
                  </a:cubicBezTo>
                  <a:cubicBezTo>
                    <a:pt x="89" y="23"/>
                    <a:pt x="83" y="0"/>
                    <a:pt x="53" y="0"/>
                  </a:cubicBezTo>
                  <a:cubicBezTo>
                    <a:pt x="29" y="0"/>
                    <a:pt x="10" y="17"/>
                    <a:pt x="5" y="45"/>
                  </a:cubicBezTo>
                  <a:cubicBezTo>
                    <a:pt x="0" y="68"/>
                    <a:pt x="12" y="86"/>
                    <a:pt x="37" y="86"/>
                  </a:cubicBezTo>
                  <a:cubicBezTo>
                    <a:pt x="55" y="86"/>
                    <a:pt x="69" y="79"/>
                    <a:pt x="81" y="63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55" y="64"/>
                    <a:pt x="50" y="68"/>
                    <a:pt x="42" y="68"/>
                  </a:cubicBezTo>
                  <a:close/>
                  <a:moveTo>
                    <a:pt x="50" y="18"/>
                  </a:moveTo>
                  <a:cubicBezTo>
                    <a:pt x="57" y="18"/>
                    <a:pt x="65" y="21"/>
                    <a:pt x="63" y="33"/>
                  </a:cubicBezTo>
                  <a:cubicBezTo>
                    <a:pt x="31" y="33"/>
                    <a:pt x="31" y="33"/>
                    <a:pt x="31" y="33"/>
                  </a:cubicBezTo>
                  <a:cubicBezTo>
                    <a:pt x="34" y="22"/>
                    <a:pt x="43" y="18"/>
                    <a:pt x="50" y="18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269846" name="Freeform 86"/>
            <p:cNvSpPr>
              <a:spLocks noChangeAspect="1" noEditPoints="1"/>
            </p:cNvSpPr>
            <p:nvPr userDrawn="1"/>
          </p:nvSpPr>
          <p:spPr bwMode="black">
            <a:xfrm>
              <a:off x="5472" y="4035"/>
              <a:ext cx="87" cy="84"/>
            </a:xfrm>
            <a:custGeom>
              <a:avLst/>
              <a:gdLst/>
              <a:ahLst/>
              <a:cxnLst>
                <a:cxn ang="0">
                  <a:pos x="41" y="68"/>
                </a:cxn>
                <a:cxn ang="0">
                  <a:pos x="28" y="48"/>
                </a:cxn>
                <a:cxn ang="0">
                  <a:pos x="84" y="48"/>
                </a:cxn>
                <a:cxn ang="0">
                  <a:pos x="53" y="0"/>
                </a:cxn>
                <a:cxn ang="0">
                  <a:pos x="4" y="45"/>
                </a:cxn>
                <a:cxn ang="0">
                  <a:pos x="36" y="86"/>
                </a:cxn>
                <a:cxn ang="0">
                  <a:pos x="80" y="63"/>
                </a:cxn>
                <a:cxn ang="0">
                  <a:pos x="63" y="55"/>
                </a:cxn>
                <a:cxn ang="0">
                  <a:pos x="41" y="68"/>
                </a:cxn>
                <a:cxn ang="0">
                  <a:pos x="49" y="18"/>
                </a:cxn>
                <a:cxn ang="0">
                  <a:pos x="63" y="33"/>
                </a:cxn>
                <a:cxn ang="0">
                  <a:pos x="30" y="33"/>
                </a:cxn>
                <a:cxn ang="0">
                  <a:pos x="49" y="18"/>
                </a:cxn>
              </a:cxnLst>
              <a:rect l="0" t="0" r="r" b="b"/>
              <a:pathLst>
                <a:path w="88" h="86">
                  <a:moveTo>
                    <a:pt x="41" y="68"/>
                  </a:moveTo>
                  <a:cubicBezTo>
                    <a:pt x="34" y="68"/>
                    <a:pt x="25" y="63"/>
                    <a:pt x="28" y="48"/>
                  </a:cubicBezTo>
                  <a:cubicBezTo>
                    <a:pt x="84" y="48"/>
                    <a:pt x="84" y="48"/>
                    <a:pt x="84" y="48"/>
                  </a:cubicBezTo>
                  <a:cubicBezTo>
                    <a:pt x="88" y="23"/>
                    <a:pt x="83" y="0"/>
                    <a:pt x="53" y="0"/>
                  </a:cubicBezTo>
                  <a:cubicBezTo>
                    <a:pt x="28" y="0"/>
                    <a:pt x="10" y="17"/>
                    <a:pt x="4" y="45"/>
                  </a:cubicBezTo>
                  <a:cubicBezTo>
                    <a:pt x="0" y="68"/>
                    <a:pt x="11" y="86"/>
                    <a:pt x="36" y="86"/>
                  </a:cubicBezTo>
                  <a:cubicBezTo>
                    <a:pt x="55" y="86"/>
                    <a:pt x="69" y="79"/>
                    <a:pt x="80" y="63"/>
                  </a:cubicBezTo>
                  <a:cubicBezTo>
                    <a:pt x="63" y="55"/>
                    <a:pt x="63" y="55"/>
                    <a:pt x="63" y="55"/>
                  </a:cubicBezTo>
                  <a:cubicBezTo>
                    <a:pt x="55" y="64"/>
                    <a:pt x="50" y="68"/>
                    <a:pt x="41" y="68"/>
                  </a:cubicBezTo>
                  <a:close/>
                  <a:moveTo>
                    <a:pt x="49" y="18"/>
                  </a:moveTo>
                  <a:cubicBezTo>
                    <a:pt x="56" y="18"/>
                    <a:pt x="64" y="21"/>
                    <a:pt x="63" y="33"/>
                  </a:cubicBezTo>
                  <a:cubicBezTo>
                    <a:pt x="30" y="33"/>
                    <a:pt x="30" y="33"/>
                    <a:pt x="30" y="33"/>
                  </a:cubicBezTo>
                  <a:cubicBezTo>
                    <a:pt x="33" y="22"/>
                    <a:pt x="42" y="18"/>
                    <a:pt x="49" y="18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269847" name="Freeform 87"/>
            <p:cNvSpPr>
              <a:spLocks noChangeAspect="1"/>
            </p:cNvSpPr>
            <p:nvPr userDrawn="1"/>
          </p:nvSpPr>
          <p:spPr bwMode="black">
            <a:xfrm>
              <a:off x="5265" y="4035"/>
              <a:ext cx="84" cy="84"/>
            </a:xfrm>
            <a:custGeom>
              <a:avLst/>
              <a:gdLst/>
              <a:ahLst/>
              <a:cxnLst>
                <a:cxn ang="0">
                  <a:pos x="63" y="56"/>
                </a:cxn>
                <a:cxn ang="0">
                  <a:pos x="44" y="67"/>
                </a:cxn>
                <a:cxn ang="0">
                  <a:pos x="30" y="43"/>
                </a:cxn>
                <a:cxn ang="0">
                  <a:pos x="53" y="19"/>
                </a:cxn>
                <a:cxn ang="0">
                  <a:pos x="67" y="31"/>
                </a:cxn>
                <a:cxn ang="0">
                  <a:pos x="86" y="19"/>
                </a:cxn>
                <a:cxn ang="0">
                  <a:pos x="54" y="0"/>
                </a:cxn>
                <a:cxn ang="0">
                  <a:pos x="5" y="43"/>
                </a:cxn>
                <a:cxn ang="0">
                  <a:pos x="38" y="86"/>
                </a:cxn>
                <a:cxn ang="0">
                  <a:pos x="79" y="64"/>
                </a:cxn>
                <a:cxn ang="0">
                  <a:pos x="63" y="56"/>
                </a:cxn>
              </a:cxnLst>
              <a:rect l="0" t="0" r="r" b="b"/>
              <a:pathLst>
                <a:path w="86" h="86">
                  <a:moveTo>
                    <a:pt x="63" y="56"/>
                  </a:moveTo>
                  <a:cubicBezTo>
                    <a:pt x="57" y="65"/>
                    <a:pt x="51" y="67"/>
                    <a:pt x="44" y="67"/>
                  </a:cubicBezTo>
                  <a:cubicBezTo>
                    <a:pt x="31" y="67"/>
                    <a:pt x="27" y="57"/>
                    <a:pt x="30" y="43"/>
                  </a:cubicBezTo>
                  <a:cubicBezTo>
                    <a:pt x="33" y="29"/>
                    <a:pt x="40" y="19"/>
                    <a:pt x="53" y="19"/>
                  </a:cubicBezTo>
                  <a:cubicBezTo>
                    <a:pt x="57" y="19"/>
                    <a:pt x="65" y="21"/>
                    <a:pt x="67" y="31"/>
                  </a:cubicBezTo>
                  <a:cubicBezTo>
                    <a:pt x="86" y="19"/>
                    <a:pt x="86" y="19"/>
                    <a:pt x="86" y="19"/>
                  </a:cubicBezTo>
                  <a:cubicBezTo>
                    <a:pt x="81" y="6"/>
                    <a:pt x="69" y="0"/>
                    <a:pt x="54" y="0"/>
                  </a:cubicBezTo>
                  <a:cubicBezTo>
                    <a:pt x="31" y="0"/>
                    <a:pt x="10" y="16"/>
                    <a:pt x="5" y="43"/>
                  </a:cubicBezTo>
                  <a:cubicBezTo>
                    <a:pt x="0" y="70"/>
                    <a:pt x="14" y="86"/>
                    <a:pt x="38" y="86"/>
                  </a:cubicBezTo>
                  <a:cubicBezTo>
                    <a:pt x="54" y="86"/>
                    <a:pt x="69" y="77"/>
                    <a:pt x="79" y="64"/>
                  </a:cubicBezTo>
                  <a:lnTo>
                    <a:pt x="63" y="56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269848" name="Freeform 88"/>
            <p:cNvSpPr>
              <a:spLocks noChangeAspect="1"/>
            </p:cNvSpPr>
            <p:nvPr userDrawn="1"/>
          </p:nvSpPr>
          <p:spPr bwMode="black">
            <a:xfrm>
              <a:off x="5180" y="4035"/>
              <a:ext cx="90" cy="84"/>
            </a:xfrm>
            <a:custGeom>
              <a:avLst/>
              <a:gdLst/>
              <a:ahLst/>
              <a:cxnLst>
                <a:cxn ang="0">
                  <a:pos x="38" y="24"/>
                </a:cxn>
                <a:cxn ang="0">
                  <a:pos x="49" y="18"/>
                </a:cxn>
                <a:cxn ang="0">
                  <a:pos x="70" y="26"/>
                </a:cxn>
                <a:cxn ang="0">
                  <a:pos x="90" y="14"/>
                </a:cxn>
                <a:cxn ang="0">
                  <a:pos x="54" y="0"/>
                </a:cxn>
                <a:cxn ang="0">
                  <a:pos x="14" y="29"/>
                </a:cxn>
                <a:cxn ang="0">
                  <a:pos x="56" y="60"/>
                </a:cxn>
                <a:cxn ang="0">
                  <a:pos x="41" y="68"/>
                </a:cxn>
                <a:cxn ang="0">
                  <a:pos x="18" y="57"/>
                </a:cxn>
                <a:cxn ang="0">
                  <a:pos x="0" y="68"/>
                </a:cxn>
                <a:cxn ang="0">
                  <a:pos x="37" y="86"/>
                </a:cxn>
                <a:cxn ang="0">
                  <a:pos x="80" y="57"/>
                </a:cxn>
                <a:cxn ang="0">
                  <a:pos x="38" y="24"/>
                </a:cxn>
              </a:cxnLst>
              <a:rect l="0" t="0" r="r" b="b"/>
              <a:pathLst>
                <a:path w="90" h="86">
                  <a:moveTo>
                    <a:pt x="38" y="24"/>
                  </a:moveTo>
                  <a:cubicBezTo>
                    <a:pt x="39" y="20"/>
                    <a:pt x="43" y="18"/>
                    <a:pt x="49" y="18"/>
                  </a:cubicBezTo>
                  <a:cubicBezTo>
                    <a:pt x="57" y="18"/>
                    <a:pt x="66" y="21"/>
                    <a:pt x="70" y="26"/>
                  </a:cubicBezTo>
                  <a:cubicBezTo>
                    <a:pt x="90" y="14"/>
                    <a:pt x="90" y="14"/>
                    <a:pt x="90" y="14"/>
                  </a:cubicBezTo>
                  <a:cubicBezTo>
                    <a:pt x="79" y="4"/>
                    <a:pt x="66" y="0"/>
                    <a:pt x="54" y="0"/>
                  </a:cubicBezTo>
                  <a:cubicBezTo>
                    <a:pt x="37" y="0"/>
                    <a:pt x="18" y="8"/>
                    <a:pt x="14" y="29"/>
                  </a:cubicBezTo>
                  <a:cubicBezTo>
                    <a:pt x="8" y="58"/>
                    <a:pt x="59" y="47"/>
                    <a:pt x="56" y="60"/>
                  </a:cubicBezTo>
                  <a:cubicBezTo>
                    <a:pt x="55" y="67"/>
                    <a:pt x="45" y="68"/>
                    <a:pt x="41" y="68"/>
                  </a:cubicBezTo>
                  <a:cubicBezTo>
                    <a:pt x="31" y="68"/>
                    <a:pt x="24" y="64"/>
                    <a:pt x="18" y="57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9" y="81"/>
                    <a:pt x="20" y="86"/>
                    <a:pt x="37" y="86"/>
                  </a:cubicBezTo>
                  <a:cubicBezTo>
                    <a:pt x="55" y="86"/>
                    <a:pt x="76" y="78"/>
                    <a:pt x="80" y="57"/>
                  </a:cubicBezTo>
                  <a:cubicBezTo>
                    <a:pt x="86" y="26"/>
                    <a:pt x="35" y="38"/>
                    <a:pt x="38" y="24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1269850" name="Freeform 90"/>
          <p:cNvSpPr>
            <a:spLocks/>
          </p:cNvSpPr>
          <p:nvPr/>
        </p:nvSpPr>
        <p:spPr bwMode="auto">
          <a:xfrm flipH="1">
            <a:off x="133350" y="122238"/>
            <a:ext cx="947738" cy="161925"/>
          </a:xfrm>
          <a:custGeom>
            <a:avLst/>
            <a:gdLst/>
            <a:ahLst/>
            <a:cxnLst>
              <a:cxn ang="0">
                <a:pos x="0" y="102"/>
              </a:cxn>
              <a:cxn ang="0">
                <a:pos x="597" y="102"/>
              </a:cxn>
              <a:cxn ang="0">
                <a:pos x="597" y="0"/>
              </a:cxn>
              <a:cxn ang="0">
                <a:pos x="45" y="0"/>
              </a:cxn>
              <a:cxn ang="0">
                <a:pos x="0" y="45"/>
              </a:cxn>
              <a:cxn ang="0">
                <a:pos x="0" y="102"/>
              </a:cxn>
            </a:cxnLst>
            <a:rect l="0" t="0" r="r" b="b"/>
            <a:pathLst>
              <a:path w="597" h="102">
                <a:moveTo>
                  <a:pt x="0" y="102"/>
                </a:moveTo>
                <a:lnTo>
                  <a:pt x="597" y="102"/>
                </a:lnTo>
                <a:lnTo>
                  <a:pt x="597" y="0"/>
                </a:lnTo>
                <a:lnTo>
                  <a:pt x="45" y="0"/>
                </a:lnTo>
                <a:lnTo>
                  <a:pt x="0" y="45"/>
                </a:lnTo>
                <a:lnTo>
                  <a:pt x="0" y="102"/>
                </a:lnTo>
                <a:close/>
              </a:path>
            </a:pathLst>
          </a:custGeom>
          <a:solidFill>
            <a:srgbClr val="CDD6D1"/>
          </a:solidFill>
          <a:ln w="9525" cap="flat" cmpd="sng">
            <a:noFill/>
            <a:prstDash val="solid"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grpSp>
        <p:nvGrpSpPr>
          <p:cNvPr id="4106" name="Group 91"/>
          <p:cNvGrpSpPr>
            <a:grpSpLocks/>
          </p:cNvGrpSpPr>
          <p:nvPr/>
        </p:nvGrpSpPr>
        <p:grpSpPr bwMode="auto">
          <a:xfrm>
            <a:off x="1114425" y="119063"/>
            <a:ext cx="7912100" cy="165100"/>
            <a:chOff x="702" y="75"/>
            <a:chExt cx="4984" cy="104"/>
          </a:xfrm>
        </p:grpSpPr>
        <p:sp>
          <p:nvSpPr>
            <p:cNvPr id="1269852" name="Freeform 92"/>
            <p:cNvSpPr>
              <a:spLocks/>
            </p:cNvSpPr>
            <p:nvPr userDrawn="1"/>
          </p:nvSpPr>
          <p:spPr bwMode="auto">
            <a:xfrm flipH="1">
              <a:off x="1356" y="75"/>
              <a:ext cx="4330" cy="1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04"/>
                </a:cxn>
                <a:cxn ang="0">
                  <a:pos x="4330" y="104"/>
                </a:cxn>
                <a:cxn ang="0">
                  <a:pos x="4330" y="48"/>
                </a:cxn>
                <a:cxn ang="0">
                  <a:pos x="4282" y="0"/>
                </a:cxn>
                <a:cxn ang="0">
                  <a:pos x="0" y="0"/>
                </a:cxn>
              </a:cxnLst>
              <a:rect l="0" t="0" r="r" b="b"/>
              <a:pathLst>
                <a:path w="4330" h="104">
                  <a:moveTo>
                    <a:pt x="0" y="0"/>
                  </a:moveTo>
                  <a:lnTo>
                    <a:pt x="0" y="104"/>
                  </a:lnTo>
                  <a:lnTo>
                    <a:pt x="4330" y="104"/>
                  </a:lnTo>
                  <a:lnTo>
                    <a:pt x="4330" y="48"/>
                  </a:lnTo>
                  <a:lnTo>
                    <a:pt x="428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E6172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269853" name="Freeform 93"/>
            <p:cNvSpPr>
              <a:spLocks/>
            </p:cNvSpPr>
            <p:nvPr/>
          </p:nvSpPr>
          <p:spPr bwMode="auto">
            <a:xfrm flipH="1">
              <a:off x="702" y="75"/>
              <a:ext cx="4330" cy="1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04"/>
                </a:cxn>
                <a:cxn ang="0">
                  <a:pos x="4330" y="104"/>
                </a:cxn>
                <a:cxn ang="0">
                  <a:pos x="4330" y="48"/>
                </a:cxn>
                <a:cxn ang="0">
                  <a:pos x="4282" y="0"/>
                </a:cxn>
                <a:cxn ang="0">
                  <a:pos x="0" y="0"/>
                </a:cxn>
              </a:cxnLst>
              <a:rect l="0" t="0" r="r" b="b"/>
              <a:pathLst>
                <a:path w="4330" h="104">
                  <a:moveTo>
                    <a:pt x="0" y="0"/>
                  </a:moveTo>
                  <a:lnTo>
                    <a:pt x="0" y="104"/>
                  </a:lnTo>
                  <a:lnTo>
                    <a:pt x="4330" y="104"/>
                  </a:lnTo>
                  <a:lnTo>
                    <a:pt x="4330" y="48"/>
                  </a:lnTo>
                  <a:lnTo>
                    <a:pt x="428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E6172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1269887" name="Text Box 127"/>
          <p:cNvSpPr txBox="1">
            <a:spLocks noChangeArrowheads="1"/>
          </p:cNvSpPr>
          <p:nvPr/>
        </p:nvSpPr>
        <p:spPr bwMode="black">
          <a:xfrm>
            <a:off x="285750" y="6477000"/>
            <a:ext cx="4268788" cy="184150"/>
          </a:xfrm>
          <a:prstGeom prst="rect">
            <a:avLst/>
          </a:prstGeom>
          <a:noFill/>
          <a:ln w="25400">
            <a:noFill/>
            <a:miter lim="800000"/>
            <a:headEnd/>
            <a:tailEnd type="none" w="lg" len="sm"/>
          </a:ln>
          <a:effectLst/>
        </p:spPr>
        <p:txBody>
          <a:bodyPr lIns="0" tIns="0" rIns="0" bIns="0">
            <a:spAutoFit/>
          </a:bodyPr>
          <a:lstStyle/>
          <a:p>
            <a:pPr eaLnBrk="0" hangingPunct="0">
              <a:defRPr/>
            </a:pPr>
            <a:r>
              <a:rPr lang="en-US" sz="600"/>
              <a:t>Freescale™ and the Freescale logo are trademarks of Freescale Semiconductor, Inc. All other product or service names are the property of their respective owners. © Freescale Semiconductor, Inc. 2007.</a:t>
            </a:r>
          </a:p>
        </p:txBody>
      </p:sp>
      <p:sp>
        <p:nvSpPr>
          <p:cNvPr id="1269888" name="Rectangle 12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872163" y="6505575"/>
            <a:ext cx="685800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smtClean="0"/>
            </a:lvl1pPr>
          </a:lstStyle>
          <a:p>
            <a:pPr>
              <a:defRPr/>
            </a:pPr>
            <a:fld id="{BB791D7A-0908-4930-93F3-FD63F45A0F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0" r:id="rId3"/>
    <p:sldLayoutId id="2147483721" r:id="rId4"/>
    <p:sldLayoutId id="2147483722" r:id="rId5"/>
    <p:sldLayoutId id="2147483723" r:id="rId6"/>
    <p:sldLayoutId id="2147483724" r:id="rId7"/>
    <p:sldLayoutId id="2147483725" r:id="rId8"/>
    <p:sldLayoutId id="2147483726" r:id="rId9"/>
    <p:sldLayoutId id="2147483727" r:id="rId10"/>
    <p:sldLayoutId id="2147483728" r:id="rId11"/>
  </p:sldLayoutIdLst>
  <p:transition>
    <p:fade/>
  </p:transition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ctr" rtl="0" eaLnBrk="0" fontAlgn="base" hangingPunct="0">
        <a:spcBef>
          <a:spcPct val="20000"/>
        </a:spcBef>
        <a:spcAft>
          <a:spcPct val="0"/>
        </a:spcAft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Group 7"/>
          <p:cNvGrpSpPr>
            <a:grpSpLocks/>
          </p:cNvGrpSpPr>
          <p:nvPr/>
        </p:nvGrpSpPr>
        <p:grpSpPr bwMode="auto">
          <a:xfrm>
            <a:off x="133350" y="6524625"/>
            <a:ext cx="8883650" cy="176213"/>
            <a:chOff x="84" y="3792"/>
            <a:chExt cx="5596" cy="111"/>
          </a:xfrm>
        </p:grpSpPr>
        <p:sp>
          <p:nvSpPr>
            <p:cNvPr id="1518600" name="Freeform 8"/>
            <p:cNvSpPr>
              <a:spLocks/>
            </p:cNvSpPr>
            <p:nvPr userDrawn="1"/>
          </p:nvSpPr>
          <p:spPr bwMode="auto">
            <a:xfrm flipH="1">
              <a:off x="873" y="3792"/>
              <a:ext cx="4807" cy="11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11"/>
                </a:cxn>
                <a:cxn ang="0">
                  <a:pos x="4267" y="111"/>
                </a:cxn>
                <a:cxn ang="0">
                  <a:pos x="4334" y="44"/>
                </a:cxn>
                <a:cxn ang="0">
                  <a:pos x="4401" y="111"/>
                </a:cxn>
                <a:cxn ang="0">
                  <a:pos x="4945" y="111"/>
                </a:cxn>
                <a:cxn ang="0">
                  <a:pos x="4945" y="0"/>
                </a:cxn>
                <a:cxn ang="0">
                  <a:pos x="0" y="0"/>
                </a:cxn>
              </a:cxnLst>
              <a:rect l="0" t="0" r="r" b="b"/>
              <a:pathLst>
                <a:path w="4945" h="111">
                  <a:moveTo>
                    <a:pt x="0" y="0"/>
                  </a:moveTo>
                  <a:lnTo>
                    <a:pt x="0" y="111"/>
                  </a:lnTo>
                  <a:lnTo>
                    <a:pt x="4267" y="111"/>
                  </a:lnTo>
                  <a:lnTo>
                    <a:pt x="4334" y="44"/>
                  </a:lnTo>
                  <a:lnTo>
                    <a:pt x="4401" y="111"/>
                  </a:lnTo>
                  <a:lnTo>
                    <a:pt x="4945" y="111"/>
                  </a:lnTo>
                  <a:lnTo>
                    <a:pt x="494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DD6D1"/>
            </a:solid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518601" name="Freeform 9"/>
            <p:cNvSpPr>
              <a:spLocks/>
            </p:cNvSpPr>
            <p:nvPr/>
          </p:nvSpPr>
          <p:spPr bwMode="auto">
            <a:xfrm flipH="1">
              <a:off x="84" y="3792"/>
              <a:ext cx="4945" cy="11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11"/>
                </a:cxn>
                <a:cxn ang="0">
                  <a:pos x="4267" y="111"/>
                </a:cxn>
                <a:cxn ang="0">
                  <a:pos x="4334" y="44"/>
                </a:cxn>
                <a:cxn ang="0">
                  <a:pos x="4401" y="111"/>
                </a:cxn>
                <a:cxn ang="0">
                  <a:pos x="4945" y="111"/>
                </a:cxn>
                <a:cxn ang="0">
                  <a:pos x="4945" y="0"/>
                </a:cxn>
                <a:cxn ang="0">
                  <a:pos x="0" y="0"/>
                </a:cxn>
              </a:cxnLst>
              <a:rect l="0" t="0" r="r" b="b"/>
              <a:pathLst>
                <a:path w="4945" h="111">
                  <a:moveTo>
                    <a:pt x="0" y="0"/>
                  </a:moveTo>
                  <a:lnTo>
                    <a:pt x="0" y="111"/>
                  </a:lnTo>
                  <a:lnTo>
                    <a:pt x="4267" y="111"/>
                  </a:lnTo>
                  <a:lnTo>
                    <a:pt x="4334" y="44"/>
                  </a:lnTo>
                  <a:lnTo>
                    <a:pt x="4401" y="111"/>
                  </a:lnTo>
                  <a:lnTo>
                    <a:pt x="4945" y="111"/>
                  </a:lnTo>
                  <a:lnTo>
                    <a:pt x="494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DD6D1"/>
            </a:solid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1518602" name="Rectangle 10"/>
          <p:cNvSpPr>
            <a:spLocks noChangeArrowheads="1"/>
          </p:cNvSpPr>
          <p:nvPr/>
        </p:nvSpPr>
        <p:spPr bwMode="auto">
          <a:xfrm>
            <a:off x="133350" y="6394450"/>
            <a:ext cx="8883650" cy="131763"/>
          </a:xfrm>
          <a:prstGeom prst="rect">
            <a:avLst/>
          </a:prstGeom>
          <a:solidFill>
            <a:srgbClr val="99A2A5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518604" name="Freeform 12"/>
          <p:cNvSpPr>
            <a:spLocks/>
          </p:cNvSpPr>
          <p:nvPr/>
        </p:nvSpPr>
        <p:spPr bwMode="auto">
          <a:xfrm flipH="1">
            <a:off x="133350" y="122238"/>
            <a:ext cx="947738" cy="161925"/>
          </a:xfrm>
          <a:custGeom>
            <a:avLst/>
            <a:gdLst/>
            <a:ahLst/>
            <a:cxnLst>
              <a:cxn ang="0">
                <a:pos x="0" y="102"/>
              </a:cxn>
              <a:cxn ang="0">
                <a:pos x="597" y="102"/>
              </a:cxn>
              <a:cxn ang="0">
                <a:pos x="597" y="0"/>
              </a:cxn>
              <a:cxn ang="0">
                <a:pos x="45" y="0"/>
              </a:cxn>
              <a:cxn ang="0">
                <a:pos x="0" y="45"/>
              </a:cxn>
              <a:cxn ang="0">
                <a:pos x="0" y="102"/>
              </a:cxn>
            </a:cxnLst>
            <a:rect l="0" t="0" r="r" b="b"/>
            <a:pathLst>
              <a:path w="597" h="102">
                <a:moveTo>
                  <a:pt x="0" y="102"/>
                </a:moveTo>
                <a:lnTo>
                  <a:pt x="597" y="102"/>
                </a:lnTo>
                <a:lnTo>
                  <a:pt x="597" y="0"/>
                </a:lnTo>
                <a:lnTo>
                  <a:pt x="45" y="0"/>
                </a:lnTo>
                <a:lnTo>
                  <a:pt x="0" y="45"/>
                </a:lnTo>
                <a:lnTo>
                  <a:pt x="0" y="102"/>
                </a:lnTo>
                <a:close/>
              </a:path>
            </a:pathLst>
          </a:custGeom>
          <a:solidFill>
            <a:srgbClr val="CDD6D1"/>
          </a:solidFill>
          <a:ln w="9525" cap="flat" cmpd="sng">
            <a:noFill/>
            <a:prstDash val="solid"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grpSp>
        <p:nvGrpSpPr>
          <p:cNvPr id="5125" name="Group 13"/>
          <p:cNvGrpSpPr>
            <a:grpSpLocks/>
          </p:cNvGrpSpPr>
          <p:nvPr/>
        </p:nvGrpSpPr>
        <p:grpSpPr bwMode="auto">
          <a:xfrm>
            <a:off x="1114425" y="119063"/>
            <a:ext cx="7912100" cy="165100"/>
            <a:chOff x="702" y="75"/>
            <a:chExt cx="4984" cy="104"/>
          </a:xfrm>
        </p:grpSpPr>
        <p:sp>
          <p:nvSpPr>
            <p:cNvPr id="1518606" name="Freeform 14"/>
            <p:cNvSpPr>
              <a:spLocks/>
            </p:cNvSpPr>
            <p:nvPr userDrawn="1"/>
          </p:nvSpPr>
          <p:spPr bwMode="auto">
            <a:xfrm flipH="1">
              <a:off x="1356" y="75"/>
              <a:ext cx="4330" cy="1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04"/>
                </a:cxn>
                <a:cxn ang="0">
                  <a:pos x="4330" y="104"/>
                </a:cxn>
                <a:cxn ang="0">
                  <a:pos x="4330" y="48"/>
                </a:cxn>
                <a:cxn ang="0">
                  <a:pos x="4282" y="0"/>
                </a:cxn>
                <a:cxn ang="0">
                  <a:pos x="0" y="0"/>
                </a:cxn>
              </a:cxnLst>
              <a:rect l="0" t="0" r="r" b="b"/>
              <a:pathLst>
                <a:path w="4330" h="104">
                  <a:moveTo>
                    <a:pt x="0" y="0"/>
                  </a:moveTo>
                  <a:lnTo>
                    <a:pt x="0" y="104"/>
                  </a:lnTo>
                  <a:lnTo>
                    <a:pt x="4330" y="104"/>
                  </a:lnTo>
                  <a:lnTo>
                    <a:pt x="4330" y="48"/>
                  </a:lnTo>
                  <a:lnTo>
                    <a:pt x="428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E6172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518607" name="Freeform 15"/>
            <p:cNvSpPr>
              <a:spLocks/>
            </p:cNvSpPr>
            <p:nvPr/>
          </p:nvSpPr>
          <p:spPr bwMode="auto">
            <a:xfrm flipH="1">
              <a:off x="702" y="75"/>
              <a:ext cx="4330" cy="1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04"/>
                </a:cxn>
                <a:cxn ang="0">
                  <a:pos x="4330" y="104"/>
                </a:cxn>
                <a:cxn ang="0">
                  <a:pos x="4330" y="48"/>
                </a:cxn>
                <a:cxn ang="0">
                  <a:pos x="4282" y="0"/>
                </a:cxn>
                <a:cxn ang="0">
                  <a:pos x="0" y="0"/>
                </a:cxn>
              </a:cxnLst>
              <a:rect l="0" t="0" r="r" b="b"/>
              <a:pathLst>
                <a:path w="4330" h="104">
                  <a:moveTo>
                    <a:pt x="0" y="0"/>
                  </a:moveTo>
                  <a:lnTo>
                    <a:pt x="0" y="104"/>
                  </a:lnTo>
                  <a:lnTo>
                    <a:pt x="4330" y="104"/>
                  </a:lnTo>
                  <a:lnTo>
                    <a:pt x="4330" y="48"/>
                  </a:lnTo>
                  <a:lnTo>
                    <a:pt x="428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E6172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grpSp>
        <p:nvGrpSpPr>
          <p:cNvPr id="5126" name="Group 16"/>
          <p:cNvGrpSpPr>
            <a:grpSpLocks/>
          </p:cNvGrpSpPr>
          <p:nvPr/>
        </p:nvGrpSpPr>
        <p:grpSpPr bwMode="auto">
          <a:xfrm>
            <a:off x="1841500" y="2289175"/>
            <a:ext cx="5454650" cy="1431925"/>
            <a:chOff x="1118" y="1322"/>
            <a:chExt cx="3436" cy="902"/>
          </a:xfrm>
        </p:grpSpPr>
        <p:sp>
          <p:nvSpPr>
            <p:cNvPr id="1518609" name="Text Box 17"/>
            <p:cNvSpPr txBox="1">
              <a:spLocks noChangeAspect="1" noChangeArrowheads="1"/>
            </p:cNvSpPr>
            <p:nvPr userDrawn="1"/>
          </p:nvSpPr>
          <p:spPr bwMode="black">
            <a:xfrm>
              <a:off x="3966" y="1674"/>
              <a:ext cx="588" cy="1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sz="1000" b="1"/>
                <a:t>TM</a:t>
              </a:r>
            </a:p>
          </p:txBody>
        </p:sp>
        <p:sp>
          <p:nvSpPr>
            <p:cNvPr id="1518610" name="Freeform 18"/>
            <p:cNvSpPr>
              <a:spLocks noChangeAspect="1"/>
            </p:cNvSpPr>
            <p:nvPr userDrawn="1"/>
          </p:nvSpPr>
          <p:spPr bwMode="black">
            <a:xfrm>
              <a:off x="2688" y="2126"/>
              <a:ext cx="95" cy="98"/>
            </a:xfrm>
            <a:custGeom>
              <a:avLst/>
              <a:gdLst/>
              <a:ahLst/>
              <a:cxnLst>
                <a:cxn ang="0">
                  <a:pos x="7" y="19"/>
                </a:cxn>
                <a:cxn ang="0">
                  <a:pos x="14" y="26"/>
                </a:cxn>
                <a:cxn ang="0">
                  <a:pos x="21" y="21"/>
                </a:cxn>
                <a:cxn ang="0">
                  <a:pos x="5" y="8"/>
                </a:cxn>
                <a:cxn ang="0">
                  <a:pos x="17" y="0"/>
                </a:cxn>
                <a:cxn ang="0">
                  <a:pos x="28" y="9"/>
                </a:cxn>
                <a:cxn ang="0">
                  <a:pos x="23" y="10"/>
                </a:cxn>
                <a:cxn ang="0">
                  <a:pos x="17" y="4"/>
                </a:cxn>
                <a:cxn ang="0">
                  <a:pos x="10" y="8"/>
                </a:cxn>
                <a:cxn ang="0">
                  <a:pos x="26" y="21"/>
                </a:cxn>
                <a:cxn ang="0">
                  <a:pos x="12" y="30"/>
                </a:cxn>
                <a:cxn ang="0">
                  <a:pos x="1" y="20"/>
                </a:cxn>
                <a:cxn ang="0">
                  <a:pos x="7" y="19"/>
                </a:cxn>
              </a:cxnLst>
              <a:rect l="0" t="0" r="r" b="b"/>
              <a:pathLst>
                <a:path w="29" h="30">
                  <a:moveTo>
                    <a:pt x="7" y="19"/>
                  </a:moveTo>
                  <a:cubicBezTo>
                    <a:pt x="6" y="25"/>
                    <a:pt x="10" y="26"/>
                    <a:pt x="14" y="26"/>
                  </a:cubicBezTo>
                  <a:cubicBezTo>
                    <a:pt x="16" y="26"/>
                    <a:pt x="20" y="26"/>
                    <a:pt x="21" y="21"/>
                  </a:cubicBezTo>
                  <a:cubicBezTo>
                    <a:pt x="22" y="14"/>
                    <a:pt x="2" y="20"/>
                    <a:pt x="5" y="8"/>
                  </a:cubicBezTo>
                  <a:cubicBezTo>
                    <a:pt x="6" y="2"/>
                    <a:pt x="12" y="0"/>
                    <a:pt x="17" y="0"/>
                  </a:cubicBezTo>
                  <a:cubicBezTo>
                    <a:pt x="21" y="0"/>
                    <a:pt x="29" y="2"/>
                    <a:pt x="28" y="9"/>
                  </a:cubicBezTo>
                  <a:cubicBezTo>
                    <a:pt x="23" y="10"/>
                    <a:pt x="23" y="10"/>
                    <a:pt x="23" y="10"/>
                  </a:cubicBezTo>
                  <a:cubicBezTo>
                    <a:pt x="23" y="6"/>
                    <a:pt x="20" y="4"/>
                    <a:pt x="17" y="4"/>
                  </a:cubicBezTo>
                  <a:cubicBezTo>
                    <a:pt x="14" y="4"/>
                    <a:pt x="10" y="4"/>
                    <a:pt x="10" y="8"/>
                  </a:cubicBezTo>
                  <a:cubicBezTo>
                    <a:pt x="8" y="15"/>
                    <a:pt x="28" y="10"/>
                    <a:pt x="26" y="21"/>
                  </a:cubicBezTo>
                  <a:cubicBezTo>
                    <a:pt x="25" y="27"/>
                    <a:pt x="18" y="30"/>
                    <a:pt x="12" y="30"/>
                  </a:cubicBezTo>
                  <a:cubicBezTo>
                    <a:pt x="6" y="30"/>
                    <a:pt x="0" y="27"/>
                    <a:pt x="1" y="20"/>
                  </a:cubicBezTo>
                  <a:lnTo>
                    <a:pt x="7" y="19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518611" name="Freeform 19"/>
            <p:cNvSpPr>
              <a:spLocks noChangeAspect="1" noEditPoints="1"/>
            </p:cNvSpPr>
            <p:nvPr userDrawn="1"/>
          </p:nvSpPr>
          <p:spPr bwMode="black">
            <a:xfrm>
              <a:off x="2789" y="2126"/>
              <a:ext cx="96" cy="98"/>
            </a:xfrm>
            <a:custGeom>
              <a:avLst/>
              <a:gdLst/>
              <a:ahLst/>
              <a:cxnLst>
                <a:cxn ang="0">
                  <a:pos x="7" y="16"/>
                </a:cxn>
                <a:cxn ang="0">
                  <a:pos x="13" y="26"/>
                </a:cxn>
                <a:cxn ang="0">
                  <a:pos x="23" y="20"/>
                </a:cxn>
                <a:cxn ang="0">
                  <a:pos x="27" y="20"/>
                </a:cxn>
                <a:cxn ang="0">
                  <a:pos x="12" y="30"/>
                </a:cxn>
                <a:cxn ang="0">
                  <a:pos x="1" y="15"/>
                </a:cxn>
                <a:cxn ang="0">
                  <a:pos x="18" y="0"/>
                </a:cxn>
                <a:cxn ang="0">
                  <a:pos x="29" y="15"/>
                </a:cxn>
                <a:cxn ang="0">
                  <a:pos x="28" y="16"/>
                </a:cxn>
                <a:cxn ang="0">
                  <a:pos x="7" y="16"/>
                </a:cxn>
                <a:cxn ang="0">
                  <a:pos x="24" y="12"/>
                </a:cxn>
                <a:cxn ang="0">
                  <a:pos x="17" y="4"/>
                </a:cxn>
                <a:cxn ang="0">
                  <a:pos x="7" y="12"/>
                </a:cxn>
                <a:cxn ang="0">
                  <a:pos x="24" y="12"/>
                </a:cxn>
              </a:cxnLst>
              <a:rect l="0" t="0" r="r" b="b"/>
              <a:pathLst>
                <a:path w="30" h="30">
                  <a:moveTo>
                    <a:pt x="7" y="16"/>
                  </a:moveTo>
                  <a:cubicBezTo>
                    <a:pt x="5" y="22"/>
                    <a:pt x="8" y="26"/>
                    <a:pt x="13" y="26"/>
                  </a:cubicBezTo>
                  <a:cubicBezTo>
                    <a:pt x="18" y="26"/>
                    <a:pt x="21" y="24"/>
                    <a:pt x="23" y="20"/>
                  </a:cubicBezTo>
                  <a:cubicBezTo>
                    <a:pt x="27" y="20"/>
                    <a:pt x="27" y="20"/>
                    <a:pt x="27" y="20"/>
                  </a:cubicBezTo>
                  <a:cubicBezTo>
                    <a:pt x="24" y="27"/>
                    <a:pt x="19" y="30"/>
                    <a:pt x="12" y="30"/>
                  </a:cubicBezTo>
                  <a:cubicBezTo>
                    <a:pt x="3" y="30"/>
                    <a:pt x="0" y="23"/>
                    <a:pt x="1" y="15"/>
                  </a:cubicBezTo>
                  <a:cubicBezTo>
                    <a:pt x="3" y="6"/>
                    <a:pt x="9" y="0"/>
                    <a:pt x="18" y="0"/>
                  </a:cubicBezTo>
                  <a:cubicBezTo>
                    <a:pt x="27" y="0"/>
                    <a:pt x="30" y="6"/>
                    <a:pt x="29" y="15"/>
                  </a:cubicBezTo>
                  <a:cubicBezTo>
                    <a:pt x="28" y="16"/>
                    <a:pt x="28" y="16"/>
                    <a:pt x="28" y="16"/>
                  </a:cubicBezTo>
                  <a:lnTo>
                    <a:pt x="7" y="16"/>
                  </a:lnTo>
                  <a:close/>
                  <a:moveTo>
                    <a:pt x="24" y="12"/>
                  </a:moveTo>
                  <a:cubicBezTo>
                    <a:pt x="24" y="8"/>
                    <a:pt x="22" y="4"/>
                    <a:pt x="17" y="4"/>
                  </a:cubicBezTo>
                  <a:cubicBezTo>
                    <a:pt x="12" y="4"/>
                    <a:pt x="8" y="8"/>
                    <a:pt x="7" y="12"/>
                  </a:cubicBezTo>
                  <a:lnTo>
                    <a:pt x="24" y="12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518612" name="Freeform 20"/>
            <p:cNvSpPr>
              <a:spLocks noChangeAspect="1"/>
            </p:cNvSpPr>
            <p:nvPr userDrawn="1"/>
          </p:nvSpPr>
          <p:spPr bwMode="black">
            <a:xfrm>
              <a:off x="2893" y="2126"/>
              <a:ext cx="145" cy="95"/>
            </a:xfrm>
            <a:custGeom>
              <a:avLst/>
              <a:gdLst/>
              <a:ahLst/>
              <a:cxnLst>
                <a:cxn ang="0">
                  <a:pos x="5" y="1"/>
                </a:cxn>
                <a:cxn ang="0">
                  <a:pos x="10" y="1"/>
                </a:cxn>
                <a:cxn ang="0">
                  <a:pos x="9" y="4"/>
                </a:cxn>
                <a:cxn ang="0">
                  <a:pos x="9" y="4"/>
                </a:cxn>
                <a:cxn ang="0">
                  <a:pos x="18" y="0"/>
                </a:cxn>
                <a:cxn ang="0">
                  <a:pos x="26" y="5"/>
                </a:cxn>
                <a:cxn ang="0">
                  <a:pos x="35" y="0"/>
                </a:cxn>
                <a:cxn ang="0">
                  <a:pos x="43" y="10"/>
                </a:cxn>
                <a:cxn ang="0">
                  <a:pos x="39" y="29"/>
                </a:cxn>
                <a:cxn ang="0">
                  <a:pos x="34" y="29"/>
                </a:cxn>
                <a:cxn ang="0">
                  <a:pos x="38" y="10"/>
                </a:cxn>
                <a:cxn ang="0">
                  <a:pos x="34" y="4"/>
                </a:cxn>
                <a:cxn ang="0">
                  <a:pos x="26" y="10"/>
                </a:cxn>
                <a:cxn ang="0">
                  <a:pos x="22" y="29"/>
                </a:cxn>
                <a:cxn ang="0">
                  <a:pos x="17" y="29"/>
                </a:cxn>
                <a:cxn ang="0">
                  <a:pos x="21" y="10"/>
                </a:cxn>
                <a:cxn ang="0">
                  <a:pos x="17" y="4"/>
                </a:cxn>
                <a:cxn ang="0">
                  <a:pos x="8" y="10"/>
                </a:cxn>
                <a:cxn ang="0">
                  <a:pos x="5" y="29"/>
                </a:cxn>
                <a:cxn ang="0">
                  <a:pos x="0" y="29"/>
                </a:cxn>
                <a:cxn ang="0">
                  <a:pos x="5" y="1"/>
                </a:cxn>
              </a:cxnLst>
              <a:rect l="0" t="0" r="r" b="b"/>
              <a:pathLst>
                <a:path w="44" h="29">
                  <a:moveTo>
                    <a:pt x="5" y="1"/>
                  </a:moveTo>
                  <a:cubicBezTo>
                    <a:pt x="10" y="1"/>
                    <a:pt x="10" y="1"/>
                    <a:pt x="10" y="1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12" y="2"/>
                    <a:pt x="15" y="0"/>
                    <a:pt x="18" y="0"/>
                  </a:cubicBezTo>
                  <a:cubicBezTo>
                    <a:pt x="21" y="0"/>
                    <a:pt x="25" y="1"/>
                    <a:pt x="26" y="5"/>
                  </a:cubicBezTo>
                  <a:cubicBezTo>
                    <a:pt x="28" y="2"/>
                    <a:pt x="32" y="0"/>
                    <a:pt x="35" y="0"/>
                  </a:cubicBezTo>
                  <a:cubicBezTo>
                    <a:pt x="40" y="0"/>
                    <a:pt x="44" y="2"/>
                    <a:pt x="43" y="10"/>
                  </a:cubicBezTo>
                  <a:cubicBezTo>
                    <a:pt x="39" y="29"/>
                    <a:pt x="39" y="29"/>
                    <a:pt x="39" y="29"/>
                  </a:cubicBezTo>
                  <a:cubicBezTo>
                    <a:pt x="34" y="29"/>
                    <a:pt x="34" y="29"/>
                    <a:pt x="34" y="29"/>
                  </a:cubicBezTo>
                  <a:cubicBezTo>
                    <a:pt x="38" y="10"/>
                    <a:pt x="38" y="10"/>
                    <a:pt x="38" y="10"/>
                  </a:cubicBezTo>
                  <a:cubicBezTo>
                    <a:pt x="39" y="7"/>
                    <a:pt x="37" y="4"/>
                    <a:pt x="34" y="4"/>
                  </a:cubicBezTo>
                  <a:cubicBezTo>
                    <a:pt x="31" y="4"/>
                    <a:pt x="26" y="6"/>
                    <a:pt x="26" y="10"/>
                  </a:cubicBezTo>
                  <a:cubicBezTo>
                    <a:pt x="22" y="29"/>
                    <a:pt x="22" y="29"/>
                    <a:pt x="22" y="29"/>
                  </a:cubicBezTo>
                  <a:cubicBezTo>
                    <a:pt x="17" y="29"/>
                    <a:pt x="17" y="29"/>
                    <a:pt x="17" y="29"/>
                  </a:cubicBezTo>
                  <a:cubicBezTo>
                    <a:pt x="21" y="10"/>
                    <a:pt x="21" y="10"/>
                    <a:pt x="21" y="10"/>
                  </a:cubicBezTo>
                  <a:cubicBezTo>
                    <a:pt x="21" y="7"/>
                    <a:pt x="20" y="4"/>
                    <a:pt x="17" y="4"/>
                  </a:cubicBezTo>
                  <a:cubicBezTo>
                    <a:pt x="14" y="4"/>
                    <a:pt x="9" y="6"/>
                    <a:pt x="8" y="10"/>
                  </a:cubicBezTo>
                  <a:cubicBezTo>
                    <a:pt x="5" y="29"/>
                    <a:pt x="5" y="29"/>
                    <a:pt x="5" y="29"/>
                  </a:cubicBezTo>
                  <a:cubicBezTo>
                    <a:pt x="0" y="29"/>
                    <a:pt x="0" y="29"/>
                    <a:pt x="0" y="29"/>
                  </a:cubicBezTo>
                  <a:lnTo>
                    <a:pt x="5" y="1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518613" name="Freeform 21"/>
            <p:cNvSpPr>
              <a:spLocks noChangeAspect="1" noEditPoints="1"/>
            </p:cNvSpPr>
            <p:nvPr userDrawn="1"/>
          </p:nvSpPr>
          <p:spPr bwMode="black">
            <a:xfrm>
              <a:off x="3046" y="2082"/>
              <a:ext cx="44" cy="139"/>
            </a:xfrm>
            <a:custGeom>
              <a:avLst/>
              <a:gdLst/>
              <a:ahLst/>
              <a:cxnLst>
                <a:cxn ang="0">
                  <a:pos x="10" y="30"/>
                </a:cxn>
                <a:cxn ang="0">
                  <a:pos x="20" y="30"/>
                </a:cxn>
                <a:cxn ang="0">
                  <a:pos x="8" y="86"/>
                </a:cxn>
                <a:cxn ang="0">
                  <a:pos x="0" y="86"/>
                </a:cxn>
                <a:cxn ang="0">
                  <a:pos x="10" y="30"/>
                </a:cxn>
                <a:cxn ang="0">
                  <a:pos x="16" y="0"/>
                </a:cxn>
                <a:cxn ang="0">
                  <a:pos x="26" y="0"/>
                </a:cxn>
                <a:cxn ang="0">
                  <a:pos x="24" y="12"/>
                </a:cxn>
                <a:cxn ang="0">
                  <a:pos x="14" y="12"/>
                </a:cxn>
                <a:cxn ang="0">
                  <a:pos x="16" y="0"/>
                </a:cxn>
              </a:cxnLst>
              <a:rect l="0" t="0" r="r" b="b"/>
              <a:pathLst>
                <a:path w="26" h="86">
                  <a:moveTo>
                    <a:pt x="10" y="30"/>
                  </a:moveTo>
                  <a:lnTo>
                    <a:pt x="20" y="30"/>
                  </a:lnTo>
                  <a:lnTo>
                    <a:pt x="8" y="86"/>
                  </a:lnTo>
                  <a:lnTo>
                    <a:pt x="0" y="86"/>
                  </a:lnTo>
                  <a:lnTo>
                    <a:pt x="10" y="30"/>
                  </a:lnTo>
                  <a:close/>
                  <a:moveTo>
                    <a:pt x="16" y="0"/>
                  </a:moveTo>
                  <a:lnTo>
                    <a:pt x="26" y="0"/>
                  </a:lnTo>
                  <a:lnTo>
                    <a:pt x="24" y="12"/>
                  </a:lnTo>
                  <a:lnTo>
                    <a:pt x="14" y="12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518614" name="Freeform 22"/>
            <p:cNvSpPr>
              <a:spLocks noChangeAspect="1"/>
            </p:cNvSpPr>
            <p:nvPr userDrawn="1"/>
          </p:nvSpPr>
          <p:spPr bwMode="black">
            <a:xfrm>
              <a:off x="3081" y="2126"/>
              <a:ext cx="102" cy="98"/>
            </a:xfrm>
            <a:custGeom>
              <a:avLst/>
              <a:gdLst/>
              <a:ahLst/>
              <a:cxnLst>
                <a:cxn ang="0">
                  <a:pos x="25" y="10"/>
                </a:cxn>
                <a:cxn ang="0">
                  <a:pos x="19" y="4"/>
                </a:cxn>
                <a:cxn ang="0">
                  <a:pos x="7" y="15"/>
                </a:cxn>
                <a:cxn ang="0">
                  <a:pos x="14" y="26"/>
                </a:cxn>
                <a:cxn ang="0">
                  <a:pos x="24" y="19"/>
                </a:cxn>
                <a:cxn ang="0">
                  <a:pos x="29" y="19"/>
                </a:cxn>
                <a:cxn ang="0">
                  <a:pos x="13" y="30"/>
                </a:cxn>
                <a:cxn ang="0">
                  <a:pos x="2" y="15"/>
                </a:cxn>
                <a:cxn ang="0">
                  <a:pos x="19" y="0"/>
                </a:cxn>
                <a:cxn ang="0">
                  <a:pos x="30" y="10"/>
                </a:cxn>
                <a:cxn ang="0">
                  <a:pos x="25" y="10"/>
                </a:cxn>
              </a:cxnLst>
              <a:rect l="0" t="0" r="r" b="b"/>
              <a:pathLst>
                <a:path w="30" h="30">
                  <a:moveTo>
                    <a:pt x="25" y="10"/>
                  </a:moveTo>
                  <a:cubicBezTo>
                    <a:pt x="25" y="6"/>
                    <a:pt x="22" y="4"/>
                    <a:pt x="19" y="4"/>
                  </a:cubicBezTo>
                  <a:cubicBezTo>
                    <a:pt x="12" y="4"/>
                    <a:pt x="8" y="10"/>
                    <a:pt x="7" y="15"/>
                  </a:cubicBezTo>
                  <a:cubicBezTo>
                    <a:pt x="6" y="21"/>
                    <a:pt x="8" y="26"/>
                    <a:pt x="14" y="26"/>
                  </a:cubicBezTo>
                  <a:cubicBezTo>
                    <a:pt x="19" y="26"/>
                    <a:pt x="23" y="23"/>
                    <a:pt x="24" y="19"/>
                  </a:cubicBezTo>
                  <a:cubicBezTo>
                    <a:pt x="29" y="19"/>
                    <a:pt x="29" y="19"/>
                    <a:pt x="29" y="19"/>
                  </a:cubicBezTo>
                  <a:cubicBezTo>
                    <a:pt x="27" y="26"/>
                    <a:pt x="21" y="30"/>
                    <a:pt x="13" y="30"/>
                  </a:cubicBezTo>
                  <a:cubicBezTo>
                    <a:pt x="4" y="30"/>
                    <a:pt x="0" y="24"/>
                    <a:pt x="2" y="15"/>
                  </a:cubicBezTo>
                  <a:cubicBezTo>
                    <a:pt x="4" y="6"/>
                    <a:pt x="10" y="0"/>
                    <a:pt x="19" y="0"/>
                  </a:cubicBezTo>
                  <a:cubicBezTo>
                    <a:pt x="25" y="0"/>
                    <a:pt x="30" y="3"/>
                    <a:pt x="30" y="10"/>
                  </a:cubicBezTo>
                  <a:lnTo>
                    <a:pt x="25" y="1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518615" name="Freeform 23"/>
            <p:cNvSpPr>
              <a:spLocks noChangeAspect="1" noEditPoints="1"/>
            </p:cNvSpPr>
            <p:nvPr userDrawn="1"/>
          </p:nvSpPr>
          <p:spPr bwMode="black">
            <a:xfrm>
              <a:off x="3191" y="2126"/>
              <a:ext cx="101" cy="98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30" y="15"/>
                </a:cxn>
                <a:cxn ang="0">
                  <a:pos x="13" y="30"/>
                </a:cxn>
                <a:cxn ang="0">
                  <a:pos x="1" y="15"/>
                </a:cxn>
                <a:cxn ang="0">
                  <a:pos x="18" y="0"/>
                </a:cxn>
                <a:cxn ang="0">
                  <a:pos x="13" y="26"/>
                </a:cxn>
                <a:cxn ang="0">
                  <a:pos x="24" y="15"/>
                </a:cxn>
                <a:cxn ang="0">
                  <a:pos x="18" y="4"/>
                </a:cxn>
                <a:cxn ang="0">
                  <a:pos x="7" y="15"/>
                </a:cxn>
                <a:cxn ang="0">
                  <a:pos x="13" y="26"/>
                </a:cxn>
              </a:cxnLst>
              <a:rect l="0" t="0" r="r" b="b"/>
              <a:pathLst>
                <a:path w="31" h="30">
                  <a:moveTo>
                    <a:pt x="18" y="0"/>
                  </a:moveTo>
                  <a:cubicBezTo>
                    <a:pt x="27" y="0"/>
                    <a:pt x="31" y="6"/>
                    <a:pt x="30" y="15"/>
                  </a:cubicBezTo>
                  <a:cubicBezTo>
                    <a:pt x="28" y="24"/>
                    <a:pt x="21" y="30"/>
                    <a:pt x="13" y="30"/>
                  </a:cubicBezTo>
                  <a:cubicBezTo>
                    <a:pt x="4" y="30"/>
                    <a:pt x="0" y="24"/>
                    <a:pt x="1" y="15"/>
                  </a:cubicBezTo>
                  <a:cubicBezTo>
                    <a:pt x="3" y="6"/>
                    <a:pt x="10" y="0"/>
                    <a:pt x="18" y="0"/>
                  </a:cubicBezTo>
                  <a:close/>
                  <a:moveTo>
                    <a:pt x="13" y="26"/>
                  </a:moveTo>
                  <a:cubicBezTo>
                    <a:pt x="20" y="26"/>
                    <a:pt x="23" y="20"/>
                    <a:pt x="24" y="15"/>
                  </a:cubicBezTo>
                  <a:cubicBezTo>
                    <a:pt x="25" y="10"/>
                    <a:pt x="25" y="4"/>
                    <a:pt x="18" y="4"/>
                  </a:cubicBezTo>
                  <a:cubicBezTo>
                    <a:pt x="11" y="4"/>
                    <a:pt x="8" y="10"/>
                    <a:pt x="7" y="15"/>
                  </a:cubicBezTo>
                  <a:cubicBezTo>
                    <a:pt x="6" y="20"/>
                    <a:pt x="6" y="26"/>
                    <a:pt x="13" y="26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518616" name="Freeform 24"/>
            <p:cNvSpPr>
              <a:spLocks noChangeAspect="1"/>
            </p:cNvSpPr>
            <p:nvPr userDrawn="1"/>
          </p:nvSpPr>
          <p:spPr bwMode="black">
            <a:xfrm>
              <a:off x="3297" y="2126"/>
              <a:ext cx="96" cy="95"/>
            </a:xfrm>
            <a:custGeom>
              <a:avLst/>
              <a:gdLst/>
              <a:ahLst/>
              <a:cxnLst>
                <a:cxn ang="0">
                  <a:pos x="5" y="1"/>
                </a:cxn>
                <a:cxn ang="0">
                  <a:pos x="10" y="1"/>
                </a:cxn>
                <a:cxn ang="0">
                  <a:pos x="9" y="4"/>
                </a:cxn>
                <a:cxn ang="0">
                  <a:pos x="10" y="4"/>
                </a:cxn>
                <a:cxn ang="0">
                  <a:pos x="19" y="0"/>
                </a:cxn>
                <a:cxn ang="0">
                  <a:pos x="27" y="10"/>
                </a:cxn>
                <a:cxn ang="0">
                  <a:pos x="23" y="29"/>
                </a:cxn>
                <a:cxn ang="0">
                  <a:pos x="18" y="29"/>
                </a:cxn>
                <a:cxn ang="0">
                  <a:pos x="22" y="11"/>
                </a:cxn>
                <a:cxn ang="0">
                  <a:pos x="17" y="4"/>
                </a:cxn>
                <a:cxn ang="0">
                  <a:pos x="8" y="12"/>
                </a:cxn>
                <a:cxn ang="0">
                  <a:pos x="5" y="29"/>
                </a:cxn>
                <a:cxn ang="0">
                  <a:pos x="0" y="29"/>
                </a:cxn>
                <a:cxn ang="0">
                  <a:pos x="5" y="1"/>
                </a:cxn>
              </a:cxnLst>
              <a:rect l="0" t="0" r="r" b="b"/>
              <a:pathLst>
                <a:path w="29" h="29">
                  <a:moveTo>
                    <a:pt x="5" y="1"/>
                  </a:moveTo>
                  <a:cubicBezTo>
                    <a:pt x="10" y="1"/>
                    <a:pt x="10" y="1"/>
                    <a:pt x="10" y="1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2" y="2"/>
                    <a:pt x="15" y="0"/>
                    <a:pt x="19" y="0"/>
                  </a:cubicBezTo>
                  <a:cubicBezTo>
                    <a:pt x="25" y="0"/>
                    <a:pt x="29" y="2"/>
                    <a:pt x="27" y="10"/>
                  </a:cubicBezTo>
                  <a:cubicBezTo>
                    <a:pt x="23" y="29"/>
                    <a:pt x="23" y="29"/>
                    <a:pt x="23" y="29"/>
                  </a:cubicBezTo>
                  <a:cubicBezTo>
                    <a:pt x="18" y="29"/>
                    <a:pt x="18" y="29"/>
                    <a:pt x="18" y="29"/>
                  </a:cubicBezTo>
                  <a:cubicBezTo>
                    <a:pt x="22" y="11"/>
                    <a:pt x="22" y="11"/>
                    <a:pt x="22" y="11"/>
                  </a:cubicBezTo>
                  <a:cubicBezTo>
                    <a:pt x="23" y="6"/>
                    <a:pt x="21" y="4"/>
                    <a:pt x="17" y="4"/>
                  </a:cubicBezTo>
                  <a:cubicBezTo>
                    <a:pt x="13" y="4"/>
                    <a:pt x="9" y="7"/>
                    <a:pt x="8" y="12"/>
                  </a:cubicBezTo>
                  <a:cubicBezTo>
                    <a:pt x="5" y="29"/>
                    <a:pt x="5" y="29"/>
                    <a:pt x="5" y="29"/>
                  </a:cubicBezTo>
                  <a:cubicBezTo>
                    <a:pt x="0" y="29"/>
                    <a:pt x="0" y="29"/>
                    <a:pt x="0" y="29"/>
                  </a:cubicBezTo>
                  <a:lnTo>
                    <a:pt x="5" y="1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518617" name="Freeform 25"/>
            <p:cNvSpPr>
              <a:spLocks noChangeAspect="1" noEditPoints="1"/>
            </p:cNvSpPr>
            <p:nvPr userDrawn="1"/>
          </p:nvSpPr>
          <p:spPr bwMode="black">
            <a:xfrm>
              <a:off x="3396" y="2082"/>
              <a:ext cx="115" cy="142"/>
            </a:xfrm>
            <a:custGeom>
              <a:avLst/>
              <a:gdLst/>
              <a:ahLst/>
              <a:cxnLst>
                <a:cxn ang="0">
                  <a:pos x="26" y="43"/>
                </a:cxn>
                <a:cxn ang="0">
                  <a:pos x="21" y="43"/>
                </a:cxn>
                <a:cxn ang="0">
                  <a:pos x="22" y="40"/>
                </a:cxn>
                <a:cxn ang="0">
                  <a:pos x="22" y="40"/>
                </a:cxn>
                <a:cxn ang="0">
                  <a:pos x="22" y="40"/>
                </a:cxn>
                <a:cxn ang="0">
                  <a:pos x="12" y="44"/>
                </a:cxn>
                <a:cxn ang="0">
                  <a:pos x="1" y="29"/>
                </a:cxn>
                <a:cxn ang="0">
                  <a:pos x="18" y="14"/>
                </a:cxn>
                <a:cxn ang="0">
                  <a:pos x="26" y="18"/>
                </a:cxn>
                <a:cxn ang="0">
                  <a:pos x="26" y="18"/>
                </a:cxn>
                <a:cxn ang="0">
                  <a:pos x="30" y="0"/>
                </a:cxn>
                <a:cxn ang="0">
                  <a:pos x="35" y="0"/>
                </a:cxn>
                <a:cxn ang="0">
                  <a:pos x="26" y="43"/>
                </a:cxn>
                <a:cxn ang="0">
                  <a:pos x="13" y="40"/>
                </a:cxn>
                <a:cxn ang="0">
                  <a:pos x="24" y="29"/>
                </a:cxn>
                <a:cxn ang="0">
                  <a:pos x="17" y="18"/>
                </a:cxn>
                <a:cxn ang="0">
                  <a:pos x="6" y="29"/>
                </a:cxn>
                <a:cxn ang="0">
                  <a:pos x="13" y="40"/>
                </a:cxn>
              </a:cxnLst>
              <a:rect l="0" t="0" r="r" b="b"/>
              <a:pathLst>
                <a:path w="35" h="44">
                  <a:moveTo>
                    <a:pt x="26" y="43"/>
                  </a:moveTo>
                  <a:cubicBezTo>
                    <a:pt x="21" y="43"/>
                    <a:pt x="21" y="43"/>
                    <a:pt x="21" y="43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19" y="43"/>
                    <a:pt x="16" y="44"/>
                    <a:pt x="12" y="44"/>
                  </a:cubicBezTo>
                  <a:cubicBezTo>
                    <a:pt x="2" y="44"/>
                    <a:pt x="0" y="37"/>
                    <a:pt x="1" y="29"/>
                  </a:cubicBezTo>
                  <a:cubicBezTo>
                    <a:pt x="3" y="21"/>
                    <a:pt x="8" y="14"/>
                    <a:pt x="18" y="14"/>
                  </a:cubicBezTo>
                  <a:cubicBezTo>
                    <a:pt x="22" y="14"/>
                    <a:pt x="25" y="15"/>
                    <a:pt x="26" y="18"/>
                  </a:cubicBezTo>
                  <a:cubicBezTo>
                    <a:pt x="26" y="18"/>
                    <a:pt x="26" y="18"/>
                    <a:pt x="26" y="18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5" y="0"/>
                    <a:pt x="35" y="0"/>
                    <a:pt x="35" y="0"/>
                  </a:cubicBezTo>
                  <a:lnTo>
                    <a:pt x="26" y="43"/>
                  </a:lnTo>
                  <a:close/>
                  <a:moveTo>
                    <a:pt x="13" y="40"/>
                  </a:moveTo>
                  <a:cubicBezTo>
                    <a:pt x="20" y="40"/>
                    <a:pt x="23" y="35"/>
                    <a:pt x="24" y="29"/>
                  </a:cubicBezTo>
                  <a:cubicBezTo>
                    <a:pt x="25" y="23"/>
                    <a:pt x="23" y="18"/>
                    <a:pt x="17" y="18"/>
                  </a:cubicBezTo>
                  <a:cubicBezTo>
                    <a:pt x="11" y="18"/>
                    <a:pt x="7" y="23"/>
                    <a:pt x="6" y="29"/>
                  </a:cubicBezTo>
                  <a:cubicBezTo>
                    <a:pt x="5" y="35"/>
                    <a:pt x="7" y="40"/>
                    <a:pt x="13" y="4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518618" name="Freeform 26"/>
            <p:cNvSpPr>
              <a:spLocks noChangeAspect="1"/>
            </p:cNvSpPr>
            <p:nvPr userDrawn="1"/>
          </p:nvSpPr>
          <p:spPr bwMode="black">
            <a:xfrm>
              <a:off x="3511" y="2129"/>
              <a:ext cx="93" cy="95"/>
            </a:xfrm>
            <a:custGeom>
              <a:avLst/>
              <a:gdLst/>
              <a:ahLst/>
              <a:cxnLst>
                <a:cxn ang="0">
                  <a:pos x="23" y="28"/>
                </a:cxn>
                <a:cxn ang="0">
                  <a:pos x="18" y="28"/>
                </a:cxn>
                <a:cxn ang="0">
                  <a:pos x="19" y="25"/>
                </a:cxn>
                <a:cxn ang="0">
                  <a:pos x="19" y="25"/>
                </a:cxn>
                <a:cxn ang="0">
                  <a:pos x="10" y="29"/>
                </a:cxn>
                <a:cxn ang="0">
                  <a:pos x="1" y="19"/>
                </a:cxn>
                <a:cxn ang="0">
                  <a:pos x="5" y="0"/>
                </a:cxn>
                <a:cxn ang="0">
                  <a:pos x="10" y="0"/>
                </a:cxn>
                <a:cxn ang="0">
                  <a:pos x="6" y="19"/>
                </a:cxn>
                <a:cxn ang="0">
                  <a:pos x="11" y="25"/>
                </a:cxn>
                <a:cxn ang="0">
                  <a:pos x="21" y="17"/>
                </a:cxn>
                <a:cxn ang="0">
                  <a:pos x="24" y="0"/>
                </a:cxn>
                <a:cxn ang="0">
                  <a:pos x="29" y="0"/>
                </a:cxn>
                <a:cxn ang="0">
                  <a:pos x="23" y="28"/>
                </a:cxn>
              </a:cxnLst>
              <a:rect l="0" t="0" r="r" b="b"/>
              <a:pathLst>
                <a:path w="29" h="29">
                  <a:moveTo>
                    <a:pt x="23" y="28"/>
                  </a:moveTo>
                  <a:cubicBezTo>
                    <a:pt x="18" y="28"/>
                    <a:pt x="18" y="28"/>
                    <a:pt x="18" y="28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7" y="27"/>
                    <a:pt x="13" y="29"/>
                    <a:pt x="10" y="29"/>
                  </a:cubicBezTo>
                  <a:cubicBezTo>
                    <a:pt x="4" y="29"/>
                    <a:pt x="0" y="27"/>
                    <a:pt x="1" y="19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6" y="23"/>
                    <a:pt x="8" y="25"/>
                    <a:pt x="11" y="25"/>
                  </a:cubicBezTo>
                  <a:cubicBezTo>
                    <a:pt x="16" y="25"/>
                    <a:pt x="20" y="22"/>
                    <a:pt x="21" y="17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9" y="0"/>
                    <a:pt x="29" y="0"/>
                    <a:pt x="29" y="0"/>
                  </a:cubicBezTo>
                  <a:lnTo>
                    <a:pt x="23" y="28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518619" name="Freeform 27"/>
            <p:cNvSpPr>
              <a:spLocks noChangeAspect="1"/>
            </p:cNvSpPr>
            <p:nvPr userDrawn="1"/>
          </p:nvSpPr>
          <p:spPr bwMode="black">
            <a:xfrm>
              <a:off x="3606" y="2126"/>
              <a:ext cx="102" cy="98"/>
            </a:xfrm>
            <a:custGeom>
              <a:avLst/>
              <a:gdLst/>
              <a:ahLst/>
              <a:cxnLst>
                <a:cxn ang="0">
                  <a:pos x="25" y="10"/>
                </a:cxn>
                <a:cxn ang="0">
                  <a:pos x="18" y="4"/>
                </a:cxn>
                <a:cxn ang="0">
                  <a:pos x="7" y="15"/>
                </a:cxn>
                <a:cxn ang="0">
                  <a:pos x="14" y="26"/>
                </a:cxn>
                <a:cxn ang="0">
                  <a:pos x="24" y="19"/>
                </a:cxn>
                <a:cxn ang="0">
                  <a:pos x="29" y="19"/>
                </a:cxn>
                <a:cxn ang="0">
                  <a:pos x="13" y="30"/>
                </a:cxn>
                <a:cxn ang="0">
                  <a:pos x="2" y="15"/>
                </a:cxn>
                <a:cxn ang="0">
                  <a:pos x="19" y="0"/>
                </a:cxn>
                <a:cxn ang="0">
                  <a:pos x="30" y="10"/>
                </a:cxn>
                <a:cxn ang="0">
                  <a:pos x="25" y="10"/>
                </a:cxn>
              </a:cxnLst>
              <a:rect l="0" t="0" r="r" b="b"/>
              <a:pathLst>
                <a:path w="30" h="30">
                  <a:moveTo>
                    <a:pt x="25" y="10"/>
                  </a:moveTo>
                  <a:cubicBezTo>
                    <a:pt x="25" y="6"/>
                    <a:pt x="22" y="4"/>
                    <a:pt x="18" y="4"/>
                  </a:cubicBezTo>
                  <a:cubicBezTo>
                    <a:pt x="11" y="4"/>
                    <a:pt x="8" y="10"/>
                    <a:pt x="7" y="15"/>
                  </a:cubicBezTo>
                  <a:cubicBezTo>
                    <a:pt x="6" y="21"/>
                    <a:pt x="7" y="26"/>
                    <a:pt x="14" y="26"/>
                  </a:cubicBezTo>
                  <a:cubicBezTo>
                    <a:pt x="19" y="26"/>
                    <a:pt x="23" y="23"/>
                    <a:pt x="24" y="19"/>
                  </a:cubicBezTo>
                  <a:cubicBezTo>
                    <a:pt x="29" y="19"/>
                    <a:pt x="29" y="19"/>
                    <a:pt x="29" y="19"/>
                  </a:cubicBezTo>
                  <a:cubicBezTo>
                    <a:pt x="27" y="26"/>
                    <a:pt x="21" y="30"/>
                    <a:pt x="13" y="30"/>
                  </a:cubicBezTo>
                  <a:cubicBezTo>
                    <a:pt x="4" y="30"/>
                    <a:pt x="0" y="24"/>
                    <a:pt x="2" y="15"/>
                  </a:cubicBezTo>
                  <a:cubicBezTo>
                    <a:pt x="4" y="6"/>
                    <a:pt x="10" y="0"/>
                    <a:pt x="19" y="0"/>
                  </a:cubicBezTo>
                  <a:cubicBezTo>
                    <a:pt x="25" y="0"/>
                    <a:pt x="30" y="3"/>
                    <a:pt x="30" y="10"/>
                  </a:cubicBezTo>
                  <a:lnTo>
                    <a:pt x="25" y="1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518620" name="Freeform 28"/>
            <p:cNvSpPr>
              <a:spLocks noChangeAspect="1"/>
            </p:cNvSpPr>
            <p:nvPr userDrawn="1"/>
          </p:nvSpPr>
          <p:spPr bwMode="black">
            <a:xfrm>
              <a:off x="3716" y="2101"/>
              <a:ext cx="57" cy="123"/>
            </a:xfrm>
            <a:custGeom>
              <a:avLst/>
              <a:gdLst/>
              <a:ahLst/>
              <a:cxnLst>
                <a:cxn ang="0">
                  <a:pos x="1" y="9"/>
                </a:cxn>
                <a:cxn ang="0">
                  <a:pos x="6" y="9"/>
                </a:cxn>
                <a:cxn ang="0">
                  <a:pos x="8" y="0"/>
                </a:cxn>
                <a:cxn ang="0">
                  <a:pos x="13" y="0"/>
                </a:cxn>
                <a:cxn ang="0">
                  <a:pos x="11" y="9"/>
                </a:cxn>
                <a:cxn ang="0">
                  <a:pos x="17" y="9"/>
                </a:cxn>
                <a:cxn ang="0">
                  <a:pos x="16" y="13"/>
                </a:cxn>
                <a:cxn ang="0">
                  <a:pos x="10" y="13"/>
                </a:cxn>
                <a:cxn ang="0">
                  <a:pos x="7" y="31"/>
                </a:cxn>
                <a:cxn ang="0">
                  <a:pos x="8" y="34"/>
                </a:cxn>
                <a:cxn ang="0">
                  <a:pos x="11" y="33"/>
                </a:cxn>
                <a:cxn ang="0">
                  <a:pos x="11" y="38"/>
                </a:cxn>
                <a:cxn ang="0">
                  <a:pos x="6" y="38"/>
                </a:cxn>
                <a:cxn ang="0">
                  <a:pos x="2" y="32"/>
                </a:cxn>
                <a:cxn ang="0">
                  <a:pos x="5" y="13"/>
                </a:cxn>
                <a:cxn ang="0">
                  <a:pos x="1" y="13"/>
                </a:cxn>
                <a:cxn ang="0">
                  <a:pos x="1" y="9"/>
                </a:cxn>
              </a:cxnLst>
              <a:rect l="0" t="0" r="r" b="b"/>
              <a:pathLst>
                <a:path w="17" h="38">
                  <a:moveTo>
                    <a:pt x="1" y="9"/>
                  </a:moveTo>
                  <a:cubicBezTo>
                    <a:pt x="6" y="9"/>
                    <a:pt x="6" y="9"/>
                    <a:pt x="6" y="9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6" y="13"/>
                    <a:pt x="16" y="13"/>
                    <a:pt x="16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7" y="31"/>
                    <a:pt x="7" y="31"/>
                    <a:pt x="7" y="31"/>
                  </a:cubicBezTo>
                  <a:cubicBezTo>
                    <a:pt x="7" y="33"/>
                    <a:pt x="6" y="34"/>
                    <a:pt x="8" y="34"/>
                  </a:cubicBezTo>
                  <a:cubicBezTo>
                    <a:pt x="9" y="34"/>
                    <a:pt x="10" y="34"/>
                    <a:pt x="11" y="33"/>
                  </a:cubicBezTo>
                  <a:cubicBezTo>
                    <a:pt x="11" y="38"/>
                    <a:pt x="11" y="38"/>
                    <a:pt x="11" y="38"/>
                  </a:cubicBezTo>
                  <a:cubicBezTo>
                    <a:pt x="9" y="38"/>
                    <a:pt x="7" y="38"/>
                    <a:pt x="6" y="38"/>
                  </a:cubicBezTo>
                  <a:cubicBezTo>
                    <a:pt x="0" y="38"/>
                    <a:pt x="1" y="36"/>
                    <a:pt x="2" y="32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1" y="13"/>
                    <a:pt x="1" y="13"/>
                    <a:pt x="1" y="13"/>
                  </a:cubicBezTo>
                  <a:lnTo>
                    <a:pt x="1" y="9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518621" name="Freeform 29"/>
            <p:cNvSpPr>
              <a:spLocks noChangeAspect="1" noEditPoints="1"/>
            </p:cNvSpPr>
            <p:nvPr userDrawn="1"/>
          </p:nvSpPr>
          <p:spPr bwMode="black">
            <a:xfrm>
              <a:off x="3765" y="2126"/>
              <a:ext cx="104" cy="98"/>
            </a:xfrm>
            <a:custGeom>
              <a:avLst/>
              <a:gdLst/>
              <a:ahLst/>
              <a:cxnLst>
                <a:cxn ang="0">
                  <a:pos x="19" y="0"/>
                </a:cxn>
                <a:cxn ang="0">
                  <a:pos x="30" y="15"/>
                </a:cxn>
                <a:cxn ang="0">
                  <a:pos x="13" y="30"/>
                </a:cxn>
                <a:cxn ang="0">
                  <a:pos x="2" y="15"/>
                </a:cxn>
                <a:cxn ang="0">
                  <a:pos x="19" y="0"/>
                </a:cxn>
                <a:cxn ang="0">
                  <a:pos x="14" y="26"/>
                </a:cxn>
                <a:cxn ang="0">
                  <a:pos x="25" y="15"/>
                </a:cxn>
                <a:cxn ang="0">
                  <a:pos x="18" y="4"/>
                </a:cxn>
                <a:cxn ang="0">
                  <a:pos x="7" y="15"/>
                </a:cxn>
                <a:cxn ang="0">
                  <a:pos x="14" y="26"/>
                </a:cxn>
              </a:cxnLst>
              <a:rect l="0" t="0" r="r" b="b"/>
              <a:pathLst>
                <a:path w="32" h="30">
                  <a:moveTo>
                    <a:pt x="19" y="0"/>
                  </a:moveTo>
                  <a:cubicBezTo>
                    <a:pt x="28" y="0"/>
                    <a:pt x="32" y="6"/>
                    <a:pt x="30" y="15"/>
                  </a:cubicBezTo>
                  <a:cubicBezTo>
                    <a:pt x="29" y="24"/>
                    <a:pt x="22" y="30"/>
                    <a:pt x="13" y="30"/>
                  </a:cubicBezTo>
                  <a:cubicBezTo>
                    <a:pt x="4" y="30"/>
                    <a:pt x="0" y="24"/>
                    <a:pt x="2" y="15"/>
                  </a:cubicBezTo>
                  <a:cubicBezTo>
                    <a:pt x="4" y="6"/>
                    <a:pt x="10" y="0"/>
                    <a:pt x="19" y="0"/>
                  </a:cubicBezTo>
                  <a:close/>
                  <a:moveTo>
                    <a:pt x="14" y="26"/>
                  </a:moveTo>
                  <a:cubicBezTo>
                    <a:pt x="21" y="26"/>
                    <a:pt x="24" y="20"/>
                    <a:pt x="25" y="15"/>
                  </a:cubicBezTo>
                  <a:cubicBezTo>
                    <a:pt x="26" y="10"/>
                    <a:pt x="25" y="4"/>
                    <a:pt x="18" y="4"/>
                  </a:cubicBezTo>
                  <a:cubicBezTo>
                    <a:pt x="11" y="4"/>
                    <a:pt x="8" y="10"/>
                    <a:pt x="7" y="15"/>
                  </a:cubicBezTo>
                  <a:cubicBezTo>
                    <a:pt x="6" y="20"/>
                    <a:pt x="7" y="26"/>
                    <a:pt x="14" y="26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518622" name="Freeform 30"/>
            <p:cNvSpPr>
              <a:spLocks noChangeAspect="1"/>
            </p:cNvSpPr>
            <p:nvPr userDrawn="1"/>
          </p:nvSpPr>
          <p:spPr bwMode="black">
            <a:xfrm>
              <a:off x="3874" y="2126"/>
              <a:ext cx="69" cy="95"/>
            </a:xfrm>
            <a:custGeom>
              <a:avLst/>
              <a:gdLst/>
              <a:ahLst/>
              <a:cxnLst>
                <a:cxn ang="0">
                  <a:pos x="6" y="1"/>
                </a:cxn>
                <a:cxn ang="0">
                  <a:pos x="11" y="1"/>
                </a:cxn>
                <a:cxn ang="0">
                  <a:pos x="10" y="6"/>
                </a:cxn>
                <a:cxn ang="0">
                  <a:pos x="10" y="6"/>
                </a:cxn>
                <a:cxn ang="0">
                  <a:pos x="21" y="0"/>
                </a:cxn>
                <a:cxn ang="0">
                  <a:pos x="20" y="6"/>
                </a:cxn>
                <a:cxn ang="0">
                  <a:pos x="17" y="6"/>
                </a:cxn>
                <a:cxn ang="0">
                  <a:pos x="8" y="13"/>
                </a:cxn>
                <a:cxn ang="0">
                  <a:pos x="5" y="29"/>
                </a:cxn>
                <a:cxn ang="0">
                  <a:pos x="0" y="29"/>
                </a:cxn>
                <a:cxn ang="0">
                  <a:pos x="6" y="1"/>
                </a:cxn>
              </a:cxnLst>
              <a:rect l="0" t="0" r="r" b="b"/>
              <a:pathLst>
                <a:path w="21" h="29">
                  <a:moveTo>
                    <a:pt x="6" y="1"/>
                  </a:moveTo>
                  <a:cubicBezTo>
                    <a:pt x="11" y="1"/>
                    <a:pt x="11" y="1"/>
                    <a:pt x="11" y="1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3" y="2"/>
                    <a:pt x="16" y="0"/>
                    <a:pt x="21" y="0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19" y="6"/>
                    <a:pt x="18" y="6"/>
                    <a:pt x="17" y="6"/>
                  </a:cubicBezTo>
                  <a:cubicBezTo>
                    <a:pt x="12" y="6"/>
                    <a:pt x="9" y="10"/>
                    <a:pt x="8" y="13"/>
                  </a:cubicBezTo>
                  <a:cubicBezTo>
                    <a:pt x="5" y="29"/>
                    <a:pt x="5" y="29"/>
                    <a:pt x="5" y="29"/>
                  </a:cubicBezTo>
                  <a:cubicBezTo>
                    <a:pt x="0" y="29"/>
                    <a:pt x="0" y="29"/>
                    <a:pt x="0" y="29"/>
                  </a:cubicBezTo>
                  <a:lnTo>
                    <a:pt x="6" y="1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518623" name="Freeform 31"/>
            <p:cNvSpPr>
              <a:spLocks noChangeAspect="1"/>
            </p:cNvSpPr>
            <p:nvPr userDrawn="1"/>
          </p:nvSpPr>
          <p:spPr bwMode="black">
            <a:xfrm>
              <a:off x="1320" y="1322"/>
              <a:ext cx="241" cy="131"/>
            </a:xfrm>
            <a:custGeom>
              <a:avLst/>
              <a:gdLst/>
              <a:ahLst/>
              <a:cxnLst>
                <a:cxn ang="0">
                  <a:pos x="56" y="82"/>
                </a:cxn>
                <a:cxn ang="0">
                  <a:pos x="146" y="28"/>
                </a:cxn>
                <a:cxn ang="0">
                  <a:pos x="90" y="0"/>
                </a:cxn>
                <a:cxn ang="0">
                  <a:pos x="0" y="54"/>
                </a:cxn>
                <a:cxn ang="0">
                  <a:pos x="56" y="82"/>
                </a:cxn>
              </a:cxnLst>
              <a:rect l="0" t="0" r="r" b="b"/>
              <a:pathLst>
                <a:path w="146" h="82">
                  <a:moveTo>
                    <a:pt x="56" y="82"/>
                  </a:moveTo>
                  <a:lnTo>
                    <a:pt x="146" y="28"/>
                  </a:lnTo>
                  <a:lnTo>
                    <a:pt x="90" y="0"/>
                  </a:lnTo>
                  <a:lnTo>
                    <a:pt x="0" y="54"/>
                  </a:lnTo>
                  <a:lnTo>
                    <a:pt x="56" y="82"/>
                  </a:lnTo>
                  <a:close/>
                </a:path>
              </a:pathLst>
            </a:custGeom>
            <a:solidFill>
              <a:srgbClr val="F26522"/>
            </a:soli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518624" name="Freeform 32"/>
            <p:cNvSpPr>
              <a:spLocks noChangeAspect="1"/>
            </p:cNvSpPr>
            <p:nvPr userDrawn="1"/>
          </p:nvSpPr>
          <p:spPr bwMode="black">
            <a:xfrm>
              <a:off x="1460" y="1393"/>
              <a:ext cx="235" cy="133"/>
            </a:xfrm>
            <a:custGeom>
              <a:avLst/>
              <a:gdLst/>
              <a:ahLst/>
              <a:cxnLst>
                <a:cxn ang="0">
                  <a:pos x="54" y="84"/>
                </a:cxn>
                <a:cxn ang="0">
                  <a:pos x="144" y="30"/>
                </a:cxn>
                <a:cxn ang="0">
                  <a:pos x="90" y="0"/>
                </a:cxn>
                <a:cxn ang="0">
                  <a:pos x="0" y="54"/>
                </a:cxn>
                <a:cxn ang="0">
                  <a:pos x="54" y="84"/>
                </a:cxn>
              </a:cxnLst>
              <a:rect l="0" t="0" r="r" b="b"/>
              <a:pathLst>
                <a:path w="144" h="84">
                  <a:moveTo>
                    <a:pt x="54" y="84"/>
                  </a:moveTo>
                  <a:lnTo>
                    <a:pt x="144" y="30"/>
                  </a:lnTo>
                  <a:lnTo>
                    <a:pt x="90" y="0"/>
                  </a:lnTo>
                  <a:lnTo>
                    <a:pt x="0" y="54"/>
                  </a:lnTo>
                  <a:lnTo>
                    <a:pt x="54" y="84"/>
                  </a:lnTo>
                  <a:close/>
                </a:path>
              </a:pathLst>
            </a:custGeom>
            <a:solidFill>
              <a:srgbClr val="FFD400"/>
            </a:soli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518625" name="Freeform 33"/>
            <p:cNvSpPr>
              <a:spLocks noChangeAspect="1"/>
            </p:cNvSpPr>
            <p:nvPr userDrawn="1"/>
          </p:nvSpPr>
          <p:spPr bwMode="black">
            <a:xfrm>
              <a:off x="1591" y="1461"/>
              <a:ext cx="241" cy="136"/>
            </a:xfrm>
            <a:custGeom>
              <a:avLst/>
              <a:gdLst/>
              <a:ahLst/>
              <a:cxnLst>
                <a:cxn ang="0">
                  <a:pos x="56" y="82"/>
                </a:cxn>
                <a:cxn ang="0">
                  <a:pos x="146" y="28"/>
                </a:cxn>
                <a:cxn ang="0">
                  <a:pos x="90" y="0"/>
                </a:cxn>
                <a:cxn ang="0">
                  <a:pos x="0" y="54"/>
                </a:cxn>
                <a:cxn ang="0">
                  <a:pos x="56" y="82"/>
                </a:cxn>
              </a:cxnLst>
              <a:rect l="0" t="0" r="r" b="b"/>
              <a:pathLst>
                <a:path w="146" h="82">
                  <a:moveTo>
                    <a:pt x="56" y="82"/>
                  </a:moveTo>
                  <a:lnTo>
                    <a:pt x="146" y="28"/>
                  </a:lnTo>
                  <a:lnTo>
                    <a:pt x="90" y="0"/>
                  </a:lnTo>
                  <a:lnTo>
                    <a:pt x="0" y="54"/>
                  </a:lnTo>
                  <a:lnTo>
                    <a:pt x="56" y="82"/>
                  </a:lnTo>
                  <a:close/>
                </a:path>
              </a:pathLst>
            </a:custGeom>
            <a:solidFill>
              <a:srgbClr val="F26522"/>
            </a:soli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518626" name="Freeform 34"/>
            <p:cNvSpPr>
              <a:spLocks noChangeAspect="1"/>
            </p:cNvSpPr>
            <p:nvPr userDrawn="1"/>
          </p:nvSpPr>
          <p:spPr bwMode="black">
            <a:xfrm>
              <a:off x="1389" y="1584"/>
              <a:ext cx="240" cy="136"/>
            </a:xfrm>
            <a:custGeom>
              <a:avLst/>
              <a:gdLst/>
              <a:ahLst/>
              <a:cxnLst>
                <a:cxn ang="0">
                  <a:pos x="56" y="84"/>
                </a:cxn>
                <a:cxn ang="0">
                  <a:pos x="146" y="30"/>
                </a:cxn>
                <a:cxn ang="0">
                  <a:pos x="90" y="0"/>
                </a:cxn>
                <a:cxn ang="0">
                  <a:pos x="0" y="54"/>
                </a:cxn>
                <a:cxn ang="0">
                  <a:pos x="56" y="84"/>
                </a:cxn>
              </a:cxnLst>
              <a:rect l="0" t="0" r="r" b="b"/>
              <a:pathLst>
                <a:path w="146" h="84">
                  <a:moveTo>
                    <a:pt x="56" y="84"/>
                  </a:moveTo>
                  <a:lnTo>
                    <a:pt x="146" y="30"/>
                  </a:lnTo>
                  <a:lnTo>
                    <a:pt x="90" y="0"/>
                  </a:lnTo>
                  <a:lnTo>
                    <a:pt x="0" y="54"/>
                  </a:lnTo>
                  <a:lnTo>
                    <a:pt x="56" y="84"/>
                  </a:lnTo>
                  <a:close/>
                </a:path>
              </a:pathLst>
            </a:custGeom>
            <a:solidFill>
              <a:srgbClr val="FFD400"/>
            </a:soli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518627" name="Freeform 35"/>
            <p:cNvSpPr>
              <a:spLocks noChangeAspect="1"/>
            </p:cNvSpPr>
            <p:nvPr userDrawn="1"/>
          </p:nvSpPr>
          <p:spPr bwMode="black">
            <a:xfrm>
              <a:off x="1525" y="1657"/>
              <a:ext cx="238" cy="131"/>
            </a:xfrm>
            <a:custGeom>
              <a:avLst/>
              <a:gdLst/>
              <a:ahLst/>
              <a:cxnLst>
                <a:cxn ang="0">
                  <a:pos x="56" y="82"/>
                </a:cxn>
                <a:cxn ang="0">
                  <a:pos x="146" y="28"/>
                </a:cxn>
                <a:cxn ang="0">
                  <a:pos x="90" y="0"/>
                </a:cxn>
                <a:cxn ang="0">
                  <a:pos x="0" y="54"/>
                </a:cxn>
                <a:cxn ang="0">
                  <a:pos x="56" y="82"/>
                </a:cxn>
              </a:cxnLst>
              <a:rect l="0" t="0" r="r" b="b"/>
              <a:pathLst>
                <a:path w="146" h="82">
                  <a:moveTo>
                    <a:pt x="56" y="82"/>
                  </a:moveTo>
                  <a:lnTo>
                    <a:pt x="146" y="28"/>
                  </a:lnTo>
                  <a:lnTo>
                    <a:pt x="90" y="0"/>
                  </a:lnTo>
                  <a:lnTo>
                    <a:pt x="0" y="54"/>
                  </a:lnTo>
                  <a:lnTo>
                    <a:pt x="56" y="82"/>
                  </a:lnTo>
                  <a:close/>
                </a:path>
              </a:pathLst>
            </a:custGeom>
            <a:solidFill>
              <a:srgbClr val="F26522"/>
            </a:soli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518628" name="Freeform 36"/>
            <p:cNvSpPr>
              <a:spLocks noChangeAspect="1"/>
            </p:cNvSpPr>
            <p:nvPr userDrawn="1"/>
          </p:nvSpPr>
          <p:spPr bwMode="black">
            <a:xfrm>
              <a:off x="1189" y="1704"/>
              <a:ext cx="235" cy="138"/>
            </a:xfrm>
            <a:custGeom>
              <a:avLst/>
              <a:gdLst/>
              <a:ahLst/>
              <a:cxnLst>
                <a:cxn ang="0">
                  <a:pos x="56" y="84"/>
                </a:cxn>
                <a:cxn ang="0">
                  <a:pos x="146" y="30"/>
                </a:cxn>
                <a:cxn ang="0">
                  <a:pos x="90" y="0"/>
                </a:cxn>
                <a:cxn ang="0">
                  <a:pos x="0" y="56"/>
                </a:cxn>
                <a:cxn ang="0">
                  <a:pos x="56" y="84"/>
                </a:cxn>
              </a:cxnLst>
              <a:rect l="0" t="0" r="r" b="b"/>
              <a:pathLst>
                <a:path w="146" h="84">
                  <a:moveTo>
                    <a:pt x="56" y="84"/>
                  </a:moveTo>
                  <a:lnTo>
                    <a:pt x="146" y="30"/>
                  </a:lnTo>
                  <a:lnTo>
                    <a:pt x="90" y="0"/>
                  </a:lnTo>
                  <a:lnTo>
                    <a:pt x="0" y="56"/>
                  </a:lnTo>
                  <a:lnTo>
                    <a:pt x="56" y="84"/>
                  </a:lnTo>
                  <a:close/>
                </a:path>
              </a:pathLst>
            </a:custGeom>
            <a:solidFill>
              <a:srgbClr val="F26522"/>
            </a:soli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518629" name="Freeform 37"/>
            <p:cNvSpPr>
              <a:spLocks noChangeAspect="1"/>
            </p:cNvSpPr>
            <p:nvPr userDrawn="1"/>
          </p:nvSpPr>
          <p:spPr bwMode="black">
            <a:xfrm>
              <a:off x="1320" y="1774"/>
              <a:ext cx="241" cy="137"/>
            </a:xfrm>
            <a:custGeom>
              <a:avLst/>
              <a:gdLst/>
              <a:ahLst/>
              <a:cxnLst>
                <a:cxn ang="0">
                  <a:pos x="56" y="82"/>
                </a:cxn>
                <a:cxn ang="0">
                  <a:pos x="146" y="28"/>
                </a:cxn>
                <a:cxn ang="0">
                  <a:pos x="90" y="0"/>
                </a:cxn>
                <a:cxn ang="0">
                  <a:pos x="0" y="54"/>
                </a:cxn>
                <a:cxn ang="0">
                  <a:pos x="56" y="82"/>
                </a:cxn>
              </a:cxnLst>
              <a:rect l="0" t="0" r="r" b="b"/>
              <a:pathLst>
                <a:path w="146" h="82">
                  <a:moveTo>
                    <a:pt x="56" y="82"/>
                  </a:moveTo>
                  <a:lnTo>
                    <a:pt x="146" y="28"/>
                  </a:lnTo>
                  <a:lnTo>
                    <a:pt x="90" y="0"/>
                  </a:lnTo>
                  <a:lnTo>
                    <a:pt x="0" y="54"/>
                  </a:lnTo>
                  <a:lnTo>
                    <a:pt x="56" y="82"/>
                  </a:lnTo>
                  <a:close/>
                </a:path>
              </a:pathLst>
            </a:custGeom>
            <a:solidFill>
              <a:srgbClr val="FFD400"/>
            </a:soli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518630" name="Freeform 38"/>
            <p:cNvSpPr>
              <a:spLocks noChangeAspect="1"/>
            </p:cNvSpPr>
            <p:nvPr userDrawn="1"/>
          </p:nvSpPr>
          <p:spPr bwMode="black">
            <a:xfrm>
              <a:off x="1118" y="1900"/>
              <a:ext cx="241" cy="136"/>
            </a:xfrm>
            <a:custGeom>
              <a:avLst/>
              <a:gdLst/>
              <a:ahLst/>
              <a:cxnLst>
                <a:cxn ang="0">
                  <a:pos x="56" y="84"/>
                </a:cxn>
                <a:cxn ang="0">
                  <a:pos x="146" y="30"/>
                </a:cxn>
                <a:cxn ang="0">
                  <a:pos x="90" y="0"/>
                </a:cxn>
                <a:cxn ang="0">
                  <a:pos x="0" y="54"/>
                </a:cxn>
                <a:cxn ang="0">
                  <a:pos x="56" y="84"/>
                </a:cxn>
              </a:cxnLst>
              <a:rect l="0" t="0" r="r" b="b"/>
              <a:pathLst>
                <a:path w="146" h="84">
                  <a:moveTo>
                    <a:pt x="56" y="84"/>
                  </a:moveTo>
                  <a:lnTo>
                    <a:pt x="146" y="30"/>
                  </a:lnTo>
                  <a:lnTo>
                    <a:pt x="90" y="0"/>
                  </a:lnTo>
                  <a:lnTo>
                    <a:pt x="0" y="54"/>
                  </a:lnTo>
                  <a:lnTo>
                    <a:pt x="56" y="84"/>
                  </a:lnTo>
                  <a:close/>
                </a:path>
              </a:pathLst>
            </a:custGeom>
            <a:solidFill>
              <a:srgbClr val="F26522"/>
            </a:soli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518631" name="Freeform 39"/>
            <p:cNvSpPr>
              <a:spLocks noChangeAspect="1"/>
            </p:cNvSpPr>
            <p:nvPr userDrawn="1"/>
          </p:nvSpPr>
          <p:spPr bwMode="black">
            <a:xfrm>
              <a:off x="1832" y="1676"/>
              <a:ext cx="194" cy="360"/>
            </a:xfrm>
            <a:custGeom>
              <a:avLst/>
              <a:gdLst/>
              <a:ahLst/>
              <a:cxnLst>
                <a:cxn ang="0">
                  <a:pos x="12" y="45"/>
                </a:cxn>
                <a:cxn ang="0">
                  <a:pos x="0" y="45"/>
                </a:cxn>
                <a:cxn ang="0">
                  <a:pos x="3" y="30"/>
                </a:cxn>
                <a:cxn ang="0">
                  <a:pos x="15" y="30"/>
                </a:cxn>
                <a:cxn ang="0">
                  <a:pos x="17" y="22"/>
                </a:cxn>
                <a:cxn ang="0">
                  <a:pos x="44" y="0"/>
                </a:cxn>
                <a:cxn ang="0">
                  <a:pos x="59" y="1"/>
                </a:cxn>
                <a:cxn ang="0">
                  <a:pos x="56" y="19"/>
                </a:cxn>
                <a:cxn ang="0">
                  <a:pos x="49" y="19"/>
                </a:cxn>
                <a:cxn ang="0">
                  <a:pos x="40" y="25"/>
                </a:cxn>
                <a:cxn ang="0">
                  <a:pos x="39" y="30"/>
                </a:cxn>
                <a:cxn ang="0">
                  <a:pos x="54" y="30"/>
                </a:cxn>
                <a:cxn ang="0">
                  <a:pos x="51" y="45"/>
                </a:cxn>
                <a:cxn ang="0">
                  <a:pos x="36" y="45"/>
                </a:cxn>
                <a:cxn ang="0">
                  <a:pos x="23" y="110"/>
                </a:cxn>
                <a:cxn ang="0">
                  <a:pos x="0" y="110"/>
                </a:cxn>
                <a:cxn ang="0">
                  <a:pos x="12" y="45"/>
                </a:cxn>
              </a:cxnLst>
              <a:rect l="0" t="0" r="r" b="b"/>
              <a:pathLst>
                <a:path w="59" h="110">
                  <a:moveTo>
                    <a:pt x="12" y="45"/>
                  </a:moveTo>
                  <a:cubicBezTo>
                    <a:pt x="0" y="45"/>
                    <a:pt x="0" y="45"/>
                    <a:pt x="0" y="45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8" y="13"/>
                    <a:pt x="24" y="0"/>
                    <a:pt x="44" y="0"/>
                  </a:cubicBezTo>
                  <a:cubicBezTo>
                    <a:pt x="49" y="0"/>
                    <a:pt x="57" y="0"/>
                    <a:pt x="59" y="1"/>
                  </a:cubicBezTo>
                  <a:cubicBezTo>
                    <a:pt x="56" y="19"/>
                    <a:pt x="56" y="19"/>
                    <a:pt x="56" y="19"/>
                  </a:cubicBezTo>
                  <a:cubicBezTo>
                    <a:pt x="49" y="19"/>
                    <a:pt x="49" y="19"/>
                    <a:pt x="49" y="19"/>
                  </a:cubicBezTo>
                  <a:cubicBezTo>
                    <a:pt x="45" y="19"/>
                    <a:pt x="41" y="20"/>
                    <a:pt x="40" y="25"/>
                  </a:cubicBezTo>
                  <a:cubicBezTo>
                    <a:pt x="39" y="30"/>
                    <a:pt x="39" y="30"/>
                    <a:pt x="39" y="30"/>
                  </a:cubicBezTo>
                  <a:cubicBezTo>
                    <a:pt x="54" y="30"/>
                    <a:pt x="54" y="30"/>
                    <a:pt x="54" y="30"/>
                  </a:cubicBezTo>
                  <a:cubicBezTo>
                    <a:pt x="51" y="45"/>
                    <a:pt x="51" y="45"/>
                    <a:pt x="51" y="45"/>
                  </a:cubicBezTo>
                  <a:cubicBezTo>
                    <a:pt x="36" y="45"/>
                    <a:pt x="36" y="45"/>
                    <a:pt x="36" y="45"/>
                  </a:cubicBezTo>
                  <a:cubicBezTo>
                    <a:pt x="23" y="110"/>
                    <a:pt x="23" y="110"/>
                    <a:pt x="23" y="110"/>
                  </a:cubicBezTo>
                  <a:cubicBezTo>
                    <a:pt x="0" y="110"/>
                    <a:pt x="0" y="110"/>
                    <a:pt x="0" y="110"/>
                  </a:cubicBezTo>
                  <a:lnTo>
                    <a:pt x="12" y="45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518632" name="Freeform 40"/>
            <p:cNvSpPr>
              <a:spLocks noChangeAspect="1"/>
            </p:cNvSpPr>
            <p:nvPr userDrawn="1"/>
          </p:nvSpPr>
          <p:spPr bwMode="black">
            <a:xfrm>
              <a:off x="1993" y="1766"/>
              <a:ext cx="205" cy="270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39" y="0"/>
                </a:cxn>
                <a:cxn ang="0">
                  <a:pos x="38" y="9"/>
                </a:cxn>
                <a:cxn ang="0">
                  <a:pos x="62" y="0"/>
                </a:cxn>
                <a:cxn ang="0">
                  <a:pos x="58" y="21"/>
                </a:cxn>
                <a:cxn ang="0">
                  <a:pos x="55" y="21"/>
                </a:cxn>
                <a:cxn ang="0">
                  <a:pos x="33" y="35"/>
                </a:cxn>
                <a:cxn ang="0">
                  <a:pos x="24" y="82"/>
                </a:cxn>
                <a:cxn ang="0">
                  <a:pos x="0" y="82"/>
                </a:cxn>
                <a:cxn ang="0">
                  <a:pos x="16" y="0"/>
                </a:cxn>
              </a:cxnLst>
              <a:rect l="0" t="0" r="r" b="b"/>
              <a:pathLst>
                <a:path w="62" h="82">
                  <a:moveTo>
                    <a:pt x="16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38" y="9"/>
                    <a:pt x="38" y="9"/>
                    <a:pt x="38" y="9"/>
                  </a:cubicBezTo>
                  <a:cubicBezTo>
                    <a:pt x="44" y="4"/>
                    <a:pt x="53" y="1"/>
                    <a:pt x="62" y="0"/>
                  </a:cubicBezTo>
                  <a:cubicBezTo>
                    <a:pt x="58" y="21"/>
                    <a:pt x="58" y="21"/>
                    <a:pt x="58" y="21"/>
                  </a:cubicBezTo>
                  <a:cubicBezTo>
                    <a:pt x="55" y="21"/>
                    <a:pt x="55" y="21"/>
                    <a:pt x="55" y="21"/>
                  </a:cubicBezTo>
                  <a:cubicBezTo>
                    <a:pt x="41" y="23"/>
                    <a:pt x="35" y="26"/>
                    <a:pt x="33" y="35"/>
                  </a:cubicBezTo>
                  <a:cubicBezTo>
                    <a:pt x="24" y="82"/>
                    <a:pt x="24" y="82"/>
                    <a:pt x="24" y="82"/>
                  </a:cubicBezTo>
                  <a:cubicBezTo>
                    <a:pt x="0" y="82"/>
                    <a:pt x="0" y="82"/>
                    <a:pt x="0" y="82"/>
                  </a:cubicBezTo>
                  <a:lnTo>
                    <a:pt x="16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518633" name="Freeform 41"/>
            <p:cNvSpPr>
              <a:spLocks noChangeAspect="1" noEditPoints="1"/>
            </p:cNvSpPr>
            <p:nvPr userDrawn="1"/>
          </p:nvSpPr>
          <p:spPr bwMode="black">
            <a:xfrm>
              <a:off x="3292" y="1761"/>
              <a:ext cx="284" cy="280"/>
            </a:xfrm>
            <a:custGeom>
              <a:avLst/>
              <a:gdLst/>
              <a:ahLst/>
              <a:cxnLst>
                <a:cxn ang="0">
                  <a:pos x="76" y="67"/>
                </a:cxn>
                <a:cxn ang="0">
                  <a:pos x="75" y="84"/>
                </a:cxn>
                <a:cxn ang="0">
                  <a:pos x="53" y="84"/>
                </a:cxn>
                <a:cxn ang="0">
                  <a:pos x="53" y="75"/>
                </a:cxn>
                <a:cxn ang="0">
                  <a:pos x="52" y="75"/>
                </a:cxn>
                <a:cxn ang="0">
                  <a:pos x="26" y="86"/>
                </a:cxn>
                <a:cxn ang="0">
                  <a:pos x="3" y="62"/>
                </a:cxn>
                <a:cxn ang="0">
                  <a:pos x="51" y="32"/>
                </a:cxn>
                <a:cxn ang="0">
                  <a:pos x="60" y="30"/>
                </a:cxn>
                <a:cxn ang="0">
                  <a:pos x="61" y="24"/>
                </a:cxn>
                <a:cxn ang="0">
                  <a:pos x="51" y="15"/>
                </a:cxn>
                <a:cxn ang="0">
                  <a:pos x="37" y="26"/>
                </a:cxn>
                <a:cxn ang="0">
                  <a:pos x="14" y="26"/>
                </a:cxn>
                <a:cxn ang="0">
                  <a:pos x="52" y="0"/>
                </a:cxn>
                <a:cxn ang="0">
                  <a:pos x="84" y="24"/>
                </a:cxn>
                <a:cxn ang="0">
                  <a:pos x="76" y="67"/>
                </a:cxn>
                <a:cxn ang="0">
                  <a:pos x="57" y="44"/>
                </a:cxn>
                <a:cxn ang="0">
                  <a:pos x="40" y="49"/>
                </a:cxn>
                <a:cxn ang="0">
                  <a:pos x="27" y="59"/>
                </a:cxn>
                <a:cxn ang="0">
                  <a:pos x="36" y="68"/>
                </a:cxn>
                <a:cxn ang="0">
                  <a:pos x="56" y="50"/>
                </a:cxn>
                <a:cxn ang="0">
                  <a:pos x="57" y="44"/>
                </a:cxn>
              </a:cxnLst>
              <a:rect l="0" t="0" r="r" b="b"/>
              <a:pathLst>
                <a:path w="87" h="86">
                  <a:moveTo>
                    <a:pt x="76" y="67"/>
                  </a:moveTo>
                  <a:cubicBezTo>
                    <a:pt x="75" y="72"/>
                    <a:pt x="74" y="79"/>
                    <a:pt x="75" y="84"/>
                  </a:cubicBezTo>
                  <a:cubicBezTo>
                    <a:pt x="53" y="84"/>
                    <a:pt x="53" y="84"/>
                    <a:pt x="53" y="84"/>
                  </a:cubicBezTo>
                  <a:cubicBezTo>
                    <a:pt x="52" y="81"/>
                    <a:pt x="52" y="78"/>
                    <a:pt x="53" y="75"/>
                  </a:cubicBezTo>
                  <a:cubicBezTo>
                    <a:pt x="52" y="75"/>
                    <a:pt x="52" y="75"/>
                    <a:pt x="52" y="75"/>
                  </a:cubicBezTo>
                  <a:cubicBezTo>
                    <a:pt x="47" y="82"/>
                    <a:pt x="34" y="86"/>
                    <a:pt x="26" y="86"/>
                  </a:cubicBezTo>
                  <a:cubicBezTo>
                    <a:pt x="10" y="86"/>
                    <a:pt x="0" y="77"/>
                    <a:pt x="3" y="62"/>
                  </a:cubicBezTo>
                  <a:cubicBezTo>
                    <a:pt x="7" y="42"/>
                    <a:pt x="24" y="35"/>
                    <a:pt x="51" y="32"/>
                  </a:cubicBezTo>
                  <a:cubicBezTo>
                    <a:pt x="60" y="30"/>
                    <a:pt x="60" y="30"/>
                    <a:pt x="60" y="30"/>
                  </a:cubicBezTo>
                  <a:cubicBezTo>
                    <a:pt x="61" y="24"/>
                    <a:pt x="61" y="24"/>
                    <a:pt x="61" y="24"/>
                  </a:cubicBezTo>
                  <a:cubicBezTo>
                    <a:pt x="62" y="17"/>
                    <a:pt x="58" y="15"/>
                    <a:pt x="51" y="15"/>
                  </a:cubicBezTo>
                  <a:cubicBezTo>
                    <a:pt x="44" y="15"/>
                    <a:pt x="40" y="18"/>
                    <a:pt x="37" y="26"/>
                  </a:cubicBezTo>
                  <a:cubicBezTo>
                    <a:pt x="14" y="26"/>
                    <a:pt x="14" y="26"/>
                    <a:pt x="14" y="26"/>
                  </a:cubicBezTo>
                  <a:cubicBezTo>
                    <a:pt x="19" y="2"/>
                    <a:pt x="41" y="0"/>
                    <a:pt x="52" y="0"/>
                  </a:cubicBezTo>
                  <a:cubicBezTo>
                    <a:pt x="75" y="0"/>
                    <a:pt x="87" y="5"/>
                    <a:pt x="84" y="24"/>
                  </a:cubicBezTo>
                  <a:lnTo>
                    <a:pt x="76" y="67"/>
                  </a:lnTo>
                  <a:close/>
                  <a:moveTo>
                    <a:pt x="57" y="44"/>
                  </a:moveTo>
                  <a:cubicBezTo>
                    <a:pt x="40" y="49"/>
                    <a:pt x="40" y="49"/>
                    <a:pt x="40" y="49"/>
                  </a:cubicBezTo>
                  <a:cubicBezTo>
                    <a:pt x="34" y="50"/>
                    <a:pt x="28" y="53"/>
                    <a:pt x="27" y="59"/>
                  </a:cubicBezTo>
                  <a:cubicBezTo>
                    <a:pt x="25" y="66"/>
                    <a:pt x="30" y="68"/>
                    <a:pt x="36" y="68"/>
                  </a:cubicBezTo>
                  <a:cubicBezTo>
                    <a:pt x="45" y="68"/>
                    <a:pt x="54" y="62"/>
                    <a:pt x="56" y="50"/>
                  </a:cubicBezTo>
                  <a:lnTo>
                    <a:pt x="57" y="44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518634" name="Freeform 42"/>
            <p:cNvSpPr>
              <a:spLocks noChangeAspect="1"/>
            </p:cNvSpPr>
            <p:nvPr userDrawn="1"/>
          </p:nvSpPr>
          <p:spPr bwMode="black">
            <a:xfrm>
              <a:off x="3585" y="1679"/>
              <a:ext cx="147" cy="357"/>
            </a:xfrm>
            <a:custGeom>
              <a:avLst/>
              <a:gdLst/>
              <a:ahLst/>
              <a:cxnLst>
                <a:cxn ang="0">
                  <a:pos x="0" y="218"/>
                </a:cxn>
                <a:cxn ang="0">
                  <a:pos x="42" y="0"/>
                </a:cxn>
                <a:cxn ang="0">
                  <a:pos x="90" y="0"/>
                </a:cxn>
                <a:cxn ang="0">
                  <a:pos x="48" y="218"/>
                </a:cxn>
                <a:cxn ang="0">
                  <a:pos x="0" y="218"/>
                </a:cxn>
              </a:cxnLst>
              <a:rect l="0" t="0" r="r" b="b"/>
              <a:pathLst>
                <a:path w="90" h="218">
                  <a:moveTo>
                    <a:pt x="0" y="218"/>
                  </a:moveTo>
                  <a:lnTo>
                    <a:pt x="42" y="0"/>
                  </a:lnTo>
                  <a:lnTo>
                    <a:pt x="90" y="0"/>
                  </a:lnTo>
                  <a:lnTo>
                    <a:pt x="48" y="218"/>
                  </a:lnTo>
                  <a:lnTo>
                    <a:pt x="0" y="218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518635" name="Freeform 43"/>
            <p:cNvSpPr>
              <a:spLocks noChangeAspect="1" noEditPoints="1"/>
            </p:cNvSpPr>
            <p:nvPr userDrawn="1"/>
          </p:nvSpPr>
          <p:spPr bwMode="black">
            <a:xfrm>
              <a:off x="2174" y="1761"/>
              <a:ext cx="292" cy="280"/>
            </a:xfrm>
            <a:custGeom>
              <a:avLst/>
              <a:gdLst/>
              <a:ahLst/>
              <a:cxnLst>
                <a:cxn ang="0">
                  <a:pos x="42" y="68"/>
                </a:cxn>
                <a:cxn ang="0">
                  <a:pos x="28" y="48"/>
                </a:cxn>
                <a:cxn ang="0">
                  <a:pos x="84" y="48"/>
                </a:cxn>
                <a:cxn ang="0">
                  <a:pos x="53" y="0"/>
                </a:cxn>
                <a:cxn ang="0">
                  <a:pos x="4" y="45"/>
                </a:cxn>
                <a:cxn ang="0">
                  <a:pos x="37" y="86"/>
                </a:cxn>
                <a:cxn ang="0">
                  <a:pos x="80" y="63"/>
                </a:cxn>
                <a:cxn ang="0">
                  <a:pos x="64" y="55"/>
                </a:cxn>
                <a:cxn ang="0">
                  <a:pos x="42" y="68"/>
                </a:cxn>
                <a:cxn ang="0">
                  <a:pos x="50" y="18"/>
                </a:cxn>
                <a:cxn ang="0">
                  <a:pos x="63" y="33"/>
                </a:cxn>
                <a:cxn ang="0">
                  <a:pos x="30" y="33"/>
                </a:cxn>
                <a:cxn ang="0">
                  <a:pos x="50" y="18"/>
                </a:cxn>
              </a:cxnLst>
              <a:rect l="0" t="0" r="r" b="b"/>
              <a:pathLst>
                <a:path w="89" h="86">
                  <a:moveTo>
                    <a:pt x="42" y="68"/>
                  </a:moveTo>
                  <a:cubicBezTo>
                    <a:pt x="34" y="68"/>
                    <a:pt x="25" y="63"/>
                    <a:pt x="28" y="48"/>
                  </a:cubicBezTo>
                  <a:cubicBezTo>
                    <a:pt x="84" y="48"/>
                    <a:pt x="84" y="48"/>
                    <a:pt x="84" y="48"/>
                  </a:cubicBezTo>
                  <a:cubicBezTo>
                    <a:pt x="89" y="23"/>
                    <a:pt x="83" y="0"/>
                    <a:pt x="53" y="0"/>
                  </a:cubicBezTo>
                  <a:cubicBezTo>
                    <a:pt x="28" y="0"/>
                    <a:pt x="10" y="17"/>
                    <a:pt x="4" y="45"/>
                  </a:cubicBezTo>
                  <a:cubicBezTo>
                    <a:pt x="0" y="68"/>
                    <a:pt x="11" y="86"/>
                    <a:pt x="37" y="86"/>
                  </a:cubicBezTo>
                  <a:cubicBezTo>
                    <a:pt x="55" y="86"/>
                    <a:pt x="69" y="79"/>
                    <a:pt x="80" y="63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55" y="64"/>
                    <a:pt x="50" y="68"/>
                    <a:pt x="42" y="68"/>
                  </a:cubicBezTo>
                  <a:close/>
                  <a:moveTo>
                    <a:pt x="50" y="18"/>
                  </a:moveTo>
                  <a:cubicBezTo>
                    <a:pt x="56" y="18"/>
                    <a:pt x="64" y="21"/>
                    <a:pt x="63" y="33"/>
                  </a:cubicBezTo>
                  <a:cubicBezTo>
                    <a:pt x="30" y="33"/>
                    <a:pt x="30" y="33"/>
                    <a:pt x="30" y="33"/>
                  </a:cubicBezTo>
                  <a:cubicBezTo>
                    <a:pt x="34" y="22"/>
                    <a:pt x="43" y="18"/>
                    <a:pt x="50" y="18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518636" name="Freeform 44"/>
            <p:cNvSpPr>
              <a:spLocks noChangeAspect="1" noEditPoints="1"/>
            </p:cNvSpPr>
            <p:nvPr userDrawn="1"/>
          </p:nvSpPr>
          <p:spPr bwMode="black">
            <a:xfrm>
              <a:off x="2466" y="1761"/>
              <a:ext cx="293" cy="280"/>
            </a:xfrm>
            <a:custGeom>
              <a:avLst/>
              <a:gdLst/>
              <a:ahLst/>
              <a:cxnLst>
                <a:cxn ang="0">
                  <a:pos x="42" y="68"/>
                </a:cxn>
                <a:cxn ang="0">
                  <a:pos x="28" y="48"/>
                </a:cxn>
                <a:cxn ang="0">
                  <a:pos x="84" y="48"/>
                </a:cxn>
                <a:cxn ang="0">
                  <a:pos x="53" y="0"/>
                </a:cxn>
                <a:cxn ang="0">
                  <a:pos x="5" y="45"/>
                </a:cxn>
                <a:cxn ang="0">
                  <a:pos x="37" y="86"/>
                </a:cxn>
                <a:cxn ang="0">
                  <a:pos x="81" y="63"/>
                </a:cxn>
                <a:cxn ang="0">
                  <a:pos x="64" y="55"/>
                </a:cxn>
                <a:cxn ang="0">
                  <a:pos x="42" y="68"/>
                </a:cxn>
                <a:cxn ang="0">
                  <a:pos x="50" y="18"/>
                </a:cxn>
                <a:cxn ang="0">
                  <a:pos x="63" y="33"/>
                </a:cxn>
                <a:cxn ang="0">
                  <a:pos x="31" y="33"/>
                </a:cxn>
                <a:cxn ang="0">
                  <a:pos x="50" y="18"/>
                </a:cxn>
              </a:cxnLst>
              <a:rect l="0" t="0" r="r" b="b"/>
              <a:pathLst>
                <a:path w="89" h="86">
                  <a:moveTo>
                    <a:pt x="42" y="68"/>
                  </a:moveTo>
                  <a:cubicBezTo>
                    <a:pt x="34" y="68"/>
                    <a:pt x="25" y="63"/>
                    <a:pt x="28" y="48"/>
                  </a:cubicBezTo>
                  <a:cubicBezTo>
                    <a:pt x="84" y="48"/>
                    <a:pt x="84" y="48"/>
                    <a:pt x="84" y="48"/>
                  </a:cubicBezTo>
                  <a:cubicBezTo>
                    <a:pt x="89" y="23"/>
                    <a:pt x="83" y="0"/>
                    <a:pt x="53" y="0"/>
                  </a:cubicBezTo>
                  <a:cubicBezTo>
                    <a:pt x="29" y="0"/>
                    <a:pt x="10" y="17"/>
                    <a:pt x="5" y="45"/>
                  </a:cubicBezTo>
                  <a:cubicBezTo>
                    <a:pt x="0" y="68"/>
                    <a:pt x="12" y="86"/>
                    <a:pt x="37" y="86"/>
                  </a:cubicBezTo>
                  <a:cubicBezTo>
                    <a:pt x="55" y="86"/>
                    <a:pt x="69" y="79"/>
                    <a:pt x="81" y="63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55" y="64"/>
                    <a:pt x="50" y="68"/>
                    <a:pt x="42" y="68"/>
                  </a:cubicBezTo>
                  <a:close/>
                  <a:moveTo>
                    <a:pt x="50" y="18"/>
                  </a:moveTo>
                  <a:cubicBezTo>
                    <a:pt x="57" y="18"/>
                    <a:pt x="65" y="21"/>
                    <a:pt x="63" y="33"/>
                  </a:cubicBezTo>
                  <a:cubicBezTo>
                    <a:pt x="31" y="33"/>
                    <a:pt x="31" y="33"/>
                    <a:pt x="31" y="33"/>
                  </a:cubicBezTo>
                  <a:cubicBezTo>
                    <a:pt x="34" y="22"/>
                    <a:pt x="43" y="18"/>
                    <a:pt x="50" y="18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518637" name="Freeform 45"/>
            <p:cNvSpPr>
              <a:spLocks noChangeAspect="1" noEditPoints="1"/>
            </p:cNvSpPr>
            <p:nvPr userDrawn="1"/>
          </p:nvSpPr>
          <p:spPr bwMode="black">
            <a:xfrm>
              <a:off x="3710" y="1761"/>
              <a:ext cx="290" cy="280"/>
            </a:xfrm>
            <a:custGeom>
              <a:avLst/>
              <a:gdLst/>
              <a:ahLst/>
              <a:cxnLst>
                <a:cxn ang="0">
                  <a:pos x="41" y="68"/>
                </a:cxn>
                <a:cxn ang="0">
                  <a:pos x="28" y="48"/>
                </a:cxn>
                <a:cxn ang="0">
                  <a:pos x="84" y="48"/>
                </a:cxn>
                <a:cxn ang="0">
                  <a:pos x="53" y="0"/>
                </a:cxn>
                <a:cxn ang="0">
                  <a:pos x="4" y="45"/>
                </a:cxn>
                <a:cxn ang="0">
                  <a:pos x="36" y="86"/>
                </a:cxn>
                <a:cxn ang="0">
                  <a:pos x="80" y="63"/>
                </a:cxn>
                <a:cxn ang="0">
                  <a:pos x="63" y="55"/>
                </a:cxn>
                <a:cxn ang="0">
                  <a:pos x="41" y="68"/>
                </a:cxn>
                <a:cxn ang="0">
                  <a:pos x="49" y="18"/>
                </a:cxn>
                <a:cxn ang="0">
                  <a:pos x="63" y="33"/>
                </a:cxn>
                <a:cxn ang="0">
                  <a:pos x="30" y="33"/>
                </a:cxn>
                <a:cxn ang="0">
                  <a:pos x="49" y="18"/>
                </a:cxn>
              </a:cxnLst>
              <a:rect l="0" t="0" r="r" b="b"/>
              <a:pathLst>
                <a:path w="88" h="86">
                  <a:moveTo>
                    <a:pt x="41" y="68"/>
                  </a:moveTo>
                  <a:cubicBezTo>
                    <a:pt x="34" y="68"/>
                    <a:pt x="25" y="63"/>
                    <a:pt x="28" y="48"/>
                  </a:cubicBezTo>
                  <a:cubicBezTo>
                    <a:pt x="84" y="48"/>
                    <a:pt x="84" y="48"/>
                    <a:pt x="84" y="48"/>
                  </a:cubicBezTo>
                  <a:cubicBezTo>
                    <a:pt x="88" y="23"/>
                    <a:pt x="83" y="0"/>
                    <a:pt x="53" y="0"/>
                  </a:cubicBezTo>
                  <a:cubicBezTo>
                    <a:pt x="28" y="0"/>
                    <a:pt x="10" y="17"/>
                    <a:pt x="4" y="45"/>
                  </a:cubicBezTo>
                  <a:cubicBezTo>
                    <a:pt x="0" y="68"/>
                    <a:pt x="11" y="86"/>
                    <a:pt x="36" y="86"/>
                  </a:cubicBezTo>
                  <a:cubicBezTo>
                    <a:pt x="55" y="86"/>
                    <a:pt x="69" y="79"/>
                    <a:pt x="80" y="63"/>
                  </a:cubicBezTo>
                  <a:cubicBezTo>
                    <a:pt x="63" y="55"/>
                    <a:pt x="63" y="55"/>
                    <a:pt x="63" y="55"/>
                  </a:cubicBezTo>
                  <a:cubicBezTo>
                    <a:pt x="55" y="64"/>
                    <a:pt x="50" y="68"/>
                    <a:pt x="41" y="68"/>
                  </a:cubicBezTo>
                  <a:close/>
                  <a:moveTo>
                    <a:pt x="49" y="18"/>
                  </a:moveTo>
                  <a:cubicBezTo>
                    <a:pt x="56" y="18"/>
                    <a:pt x="64" y="21"/>
                    <a:pt x="63" y="33"/>
                  </a:cubicBezTo>
                  <a:cubicBezTo>
                    <a:pt x="30" y="33"/>
                    <a:pt x="30" y="33"/>
                    <a:pt x="30" y="33"/>
                  </a:cubicBezTo>
                  <a:cubicBezTo>
                    <a:pt x="33" y="22"/>
                    <a:pt x="42" y="18"/>
                    <a:pt x="49" y="18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518638" name="Freeform 46"/>
            <p:cNvSpPr>
              <a:spLocks noChangeAspect="1"/>
            </p:cNvSpPr>
            <p:nvPr userDrawn="1"/>
          </p:nvSpPr>
          <p:spPr bwMode="black">
            <a:xfrm>
              <a:off x="3018" y="1761"/>
              <a:ext cx="282" cy="280"/>
            </a:xfrm>
            <a:custGeom>
              <a:avLst/>
              <a:gdLst/>
              <a:ahLst/>
              <a:cxnLst>
                <a:cxn ang="0">
                  <a:pos x="63" y="56"/>
                </a:cxn>
                <a:cxn ang="0">
                  <a:pos x="44" y="67"/>
                </a:cxn>
                <a:cxn ang="0">
                  <a:pos x="30" y="43"/>
                </a:cxn>
                <a:cxn ang="0">
                  <a:pos x="53" y="19"/>
                </a:cxn>
                <a:cxn ang="0">
                  <a:pos x="67" y="31"/>
                </a:cxn>
                <a:cxn ang="0">
                  <a:pos x="86" y="19"/>
                </a:cxn>
                <a:cxn ang="0">
                  <a:pos x="54" y="0"/>
                </a:cxn>
                <a:cxn ang="0">
                  <a:pos x="5" y="43"/>
                </a:cxn>
                <a:cxn ang="0">
                  <a:pos x="38" y="86"/>
                </a:cxn>
                <a:cxn ang="0">
                  <a:pos x="79" y="64"/>
                </a:cxn>
                <a:cxn ang="0">
                  <a:pos x="63" y="56"/>
                </a:cxn>
              </a:cxnLst>
              <a:rect l="0" t="0" r="r" b="b"/>
              <a:pathLst>
                <a:path w="86" h="86">
                  <a:moveTo>
                    <a:pt x="63" y="56"/>
                  </a:moveTo>
                  <a:cubicBezTo>
                    <a:pt x="57" y="65"/>
                    <a:pt x="51" y="67"/>
                    <a:pt x="44" y="67"/>
                  </a:cubicBezTo>
                  <a:cubicBezTo>
                    <a:pt x="31" y="67"/>
                    <a:pt x="27" y="57"/>
                    <a:pt x="30" y="43"/>
                  </a:cubicBezTo>
                  <a:cubicBezTo>
                    <a:pt x="33" y="29"/>
                    <a:pt x="40" y="19"/>
                    <a:pt x="53" y="19"/>
                  </a:cubicBezTo>
                  <a:cubicBezTo>
                    <a:pt x="57" y="19"/>
                    <a:pt x="65" y="21"/>
                    <a:pt x="67" y="31"/>
                  </a:cubicBezTo>
                  <a:cubicBezTo>
                    <a:pt x="86" y="19"/>
                    <a:pt x="86" y="19"/>
                    <a:pt x="86" y="19"/>
                  </a:cubicBezTo>
                  <a:cubicBezTo>
                    <a:pt x="81" y="6"/>
                    <a:pt x="69" y="0"/>
                    <a:pt x="54" y="0"/>
                  </a:cubicBezTo>
                  <a:cubicBezTo>
                    <a:pt x="31" y="0"/>
                    <a:pt x="10" y="16"/>
                    <a:pt x="5" y="43"/>
                  </a:cubicBezTo>
                  <a:cubicBezTo>
                    <a:pt x="0" y="70"/>
                    <a:pt x="14" y="86"/>
                    <a:pt x="38" y="86"/>
                  </a:cubicBezTo>
                  <a:cubicBezTo>
                    <a:pt x="54" y="86"/>
                    <a:pt x="69" y="77"/>
                    <a:pt x="79" y="64"/>
                  </a:cubicBezTo>
                  <a:lnTo>
                    <a:pt x="63" y="56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518639" name="Freeform 47"/>
            <p:cNvSpPr>
              <a:spLocks noChangeAspect="1"/>
            </p:cNvSpPr>
            <p:nvPr userDrawn="1"/>
          </p:nvSpPr>
          <p:spPr bwMode="black">
            <a:xfrm>
              <a:off x="2737" y="1761"/>
              <a:ext cx="298" cy="280"/>
            </a:xfrm>
            <a:custGeom>
              <a:avLst/>
              <a:gdLst/>
              <a:ahLst/>
              <a:cxnLst>
                <a:cxn ang="0">
                  <a:pos x="38" y="24"/>
                </a:cxn>
                <a:cxn ang="0">
                  <a:pos x="49" y="18"/>
                </a:cxn>
                <a:cxn ang="0">
                  <a:pos x="70" y="26"/>
                </a:cxn>
                <a:cxn ang="0">
                  <a:pos x="90" y="14"/>
                </a:cxn>
                <a:cxn ang="0">
                  <a:pos x="54" y="0"/>
                </a:cxn>
                <a:cxn ang="0">
                  <a:pos x="14" y="29"/>
                </a:cxn>
                <a:cxn ang="0">
                  <a:pos x="56" y="60"/>
                </a:cxn>
                <a:cxn ang="0">
                  <a:pos x="41" y="68"/>
                </a:cxn>
                <a:cxn ang="0">
                  <a:pos x="18" y="57"/>
                </a:cxn>
                <a:cxn ang="0">
                  <a:pos x="0" y="68"/>
                </a:cxn>
                <a:cxn ang="0">
                  <a:pos x="37" y="86"/>
                </a:cxn>
                <a:cxn ang="0">
                  <a:pos x="80" y="57"/>
                </a:cxn>
                <a:cxn ang="0">
                  <a:pos x="38" y="24"/>
                </a:cxn>
              </a:cxnLst>
              <a:rect l="0" t="0" r="r" b="b"/>
              <a:pathLst>
                <a:path w="90" h="86">
                  <a:moveTo>
                    <a:pt x="38" y="24"/>
                  </a:moveTo>
                  <a:cubicBezTo>
                    <a:pt x="39" y="20"/>
                    <a:pt x="43" y="18"/>
                    <a:pt x="49" y="18"/>
                  </a:cubicBezTo>
                  <a:cubicBezTo>
                    <a:pt x="57" y="18"/>
                    <a:pt x="66" y="21"/>
                    <a:pt x="70" y="26"/>
                  </a:cubicBezTo>
                  <a:cubicBezTo>
                    <a:pt x="90" y="14"/>
                    <a:pt x="90" y="14"/>
                    <a:pt x="90" y="14"/>
                  </a:cubicBezTo>
                  <a:cubicBezTo>
                    <a:pt x="79" y="4"/>
                    <a:pt x="66" y="0"/>
                    <a:pt x="54" y="0"/>
                  </a:cubicBezTo>
                  <a:cubicBezTo>
                    <a:pt x="37" y="0"/>
                    <a:pt x="18" y="8"/>
                    <a:pt x="14" y="29"/>
                  </a:cubicBezTo>
                  <a:cubicBezTo>
                    <a:pt x="8" y="58"/>
                    <a:pt x="59" y="47"/>
                    <a:pt x="56" y="60"/>
                  </a:cubicBezTo>
                  <a:cubicBezTo>
                    <a:pt x="55" y="67"/>
                    <a:pt x="45" y="68"/>
                    <a:pt x="41" y="68"/>
                  </a:cubicBezTo>
                  <a:cubicBezTo>
                    <a:pt x="31" y="68"/>
                    <a:pt x="24" y="64"/>
                    <a:pt x="18" y="57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9" y="81"/>
                    <a:pt x="20" y="86"/>
                    <a:pt x="37" y="86"/>
                  </a:cubicBezTo>
                  <a:cubicBezTo>
                    <a:pt x="55" y="86"/>
                    <a:pt x="76" y="78"/>
                    <a:pt x="80" y="57"/>
                  </a:cubicBezTo>
                  <a:cubicBezTo>
                    <a:pt x="86" y="26"/>
                    <a:pt x="35" y="38"/>
                    <a:pt x="38" y="24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30" r:id="rId2"/>
    <p:sldLayoutId id="2147483731" r:id="rId3"/>
    <p:sldLayoutId id="2147483732" r:id="rId4"/>
    <p:sldLayoutId id="2147483733" r:id="rId5"/>
    <p:sldLayoutId id="2147483734" r:id="rId6"/>
    <p:sldLayoutId id="2147483735" r:id="rId7"/>
    <p:sldLayoutId id="2147483736" r:id="rId8"/>
    <p:sldLayoutId id="2147483737" r:id="rId9"/>
    <p:sldLayoutId id="2147483738" r:id="rId10"/>
    <p:sldLayoutId id="2147483739" r:id="rId11"/>
  </p:sldLayoutIdLst>
  <p:transition>
    <p:fad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6" name="Group 7"/>
          <p:cNvGrpSpPr>
            <a:grpSpLocks/>
          </p:cNvGrpSpPr>
          <p:nvPr/>
        </p:nvGrpSpPr>
        <p:grpSpPr bwMode="auto">
          <a:xfrm>
            <a:off x="1841500" y="2289175"/>
            <a:ext cx="5454650" cy="1431925"/>
            <a:chOff x="1118" y="1322"/>
            <a:chExt cx="3436" cy="902"/>
          </a:xfrm>
        </p:grpSpPr>
        <p:sp>
          <p:nvSpPr>
            <p:cNvPr id="1523720" name="Text Box 8"/>
            <p:cNvSpPr txBox="1">
              <a:spLocks noChangeAspect="1" noChangeArrowheads="1"/>
            </p:cNvSpPr>
            <p:nvPr userDrawn="1"/>
          </p:nvSpPr>
          <p:spPr bwMode="black">
            <a:xfrm>
              <a:off x="3966" y="1674"/>
              <a:ext cx="588" cy="1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sz="1000" b="1"/>
                <a:t>TM</a:t>
              </a:r>
            </a:p>
          </p:txBody>
        </p:sp>
        <p:sp>
          <p:nvSpPr>
            <p:cNvPr id="1523721" name="Freeform 9"/>
            <p:cNvSpPr>
              <a:spLocks noChangeAspect="1"/>
            </p:cNvSpPr>
            <p:nvPr userDrawn="1"/>
          </p:nvSpPr>
          <p:spPr bwMode="black">
            <a:xfrm>
              <a:off x="2688" y="2126"/>
              <a:ext cx="95" cy="98"/>
            </a:xfrm>
            <a:custGeom>
              <a:avLst/>
              <a:gdLst/>
              <a:ahLst/>
              <a:cxnLst>
                <a:cxn ang="0">
                  <a:pos x="7" y="19"/>
                </a:cxn>
                <a:cxn ang="0">
                  <a:pos x="14" y="26"/>
                </a:cxn>
                <a:cxn ang="0">
                  <a:pos x="21" y="21"/>
                </a:cxn>
                <a:cxn ang="0">
                  <a:pos x="5" y="8"/>
                </a:cxn>
                <a:cxn ang="0">
                  <a:pos x="17" y="0"/>
                </a:cxn>
                <a:cxn ang="0">
                  <a:pos x="28" y="9"/>
                </a:cxn>
                <a:cxn ang="0">
                  <a:pos x="23" y="10"/>
                </a:cxn>
                <a:cxn ang="0">
                  <a:pos x="17" y="4"/>
                </a:cxn>
                <a:cxn ang="0">
                  <a:pos x="10" y="8"/>
                </a:cxn>
                <a:cxn ang="0">
                  <a:pos x="26" y="21"/>
                </a:cxn>
                <a:cxn ang="0">
                  <a:pos x="12" y="30"/>
                </a:cxn>
                <a:cxn ang="0">
                  <a:pos x="1" y="20"/>
                </a:cxn>
                <a:cxn ang="0">
                  <a:pos x="7" y="19"/>
                </a:cxn>
              </a:cxnLst>
              <a:rect l="0" t="0" r="r" b="b"/>
              <a:pathLst>
                <a:path w="29" h="30">
                  <a:moveTo>
                    <a:pt x="7" y="19"/>
                  </a:moveTo>
                  <a:cubicBezTo>
                    <a:pt x="6" y="25"/>
                    <a:pt x="10" y="26"/>
                    <a:pt x="14" y="26"/>
                  </a:cubicBezTo>
                  <a:cubicBezTo>
                    <a:pt x="16" y="26"/>
                    <a:pt x="20" y="26"/>
                    <a:pt x="21" y="21"/>
                  </a:cubicBezTo>
                  <a:cubicBezTo>
                    <a:pt x="22" y="14"/>
                    <a:pt x="2" y="20"/>
                    <a:pt x="5" y="8"/>
                  </a:cubicBezTo>
                  <a:cubicBezTo>
                    <a:pt x="6" y="2"/>
                    <a:pt x="12" y="0"/>
                    <a:pt x="17" y="0"/>
                  </a:cubicBezTo>
                  <a:cubicBezTo>
                    <a:pt x="21" y="0"/>
                    <a:pt x="29" y="2"/>
                    <a:pt x="28" y="9"/>
                  </a:cubicBezTo>
                  <a:cubicBezTo>
                    <a:pt x="23" y="10"/>
                    <a:pt x="23" y="10"/>
                    <a:pt x="23" y="10"/>
                  </a:cubicBezTo>
                  <a:cubicBezTo>
                    <a:pt x="23" y="6"/>
                    <a:pt x="20" y="4"/>
                    <a:pt x="17" y="4"/>
                  </a:cubicBezTo>
                  <a:cubicBezTo>
                    <a:pt x="14" y="4"/>
                    <a:pt x="10" y="4"/>
                    <a:pt x="10" y="8"/>
                  </a:cubicBezTo>
                  <a:cubicBezTo>
                    <a:pt x="8" y="15"/>
                    <a:pt x="28" y="10"/>
                    <a:pt x="26" y="21"/>
                  </a:cubicBezTo>
                  <a:cubicBezTo>
                    <a:pt x="25" y="27"/>
                    <a:pt x="18" y="30"/>
                    <a:pt x="12" y="30"/>
                  </a:cubicBezTo>
                  <a:cubicBezTo>
                    <a:pt x="6" y="30"/>
                    <a:pt x="0" y="27"/>
                    <a:pt x="1" y="20"/>
                  </a:cubicBezTo>
                  <a:lnTo>
                    <a:pt x="7" y="19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523722" name="Freeform 10"/>
            <p:cNvSpPr>
              <a:spLocks noChangeAspect="1" noEditPoints="1"/>
            </p:cNvSpPr>
            <p:nvPr userDrawn="1"/>
          </p:nvSpPr>
          <p:spPr bwMode="black">
            <a:xfrm>
              <a:off x="2789" y="2126"/>
              <a:ext cx="96" cy="98"/>
            </a:xfrm>
            <a:custGeom>
              <a:avLst/>
              <a:gdLst/>
              <a:ahLst/>
              <a:cxnLst>
                <a:cxn ang="0">
                  <a:pos x="7" y="16"/>
                </a:cxn>
                <a:cxn ang="0">
                  <a:pos x="13" y="26"/>
                </a:cxn>
                <a:cxn ang="0">
                  <a:pos x="23" y="20"/>
                </a:cxn>
                <a:cxn ang="0">
                  <a:pos x="27" y="20"/>
                </a:cxn>
                <a:cxn ang="0">
                  <a:pos x="12" y="30"/>
                </a:cxn>
                <a:cxn ang="0">
                  <a:pos x="1" y="15"/>
                </a:cxn>
                <a:cxn ang="0">
                  <a:pos x="18" y="0"/>
                </a:cxn>
                <a:cxn ang="0">
                  <a:pos x="29" y="15"/>
                </a:cxn>
                <a:cxn ang="0">
                  <a:pos x="28" y="16"/>
                </a:cxn>
                <a:cxn ang="0">
                  <a:pos x="7" y="16"/>
                </a:cxn>
                <a:cxn ang="0">
                  <a:pos x="24" y="12"/>
                </a:cxn>
                <a:cxn ang="0">
                  <a:pos x="17" y="4"/>
                </a:cxn>
                <a:cxn ang="0">
                  <a:pos x="7" y="12"/>
                </a:cxn>
                <a:cxn ang="0">
                  <a:pos x="24" y="12"/>
                </a:cxn>
              </a:cxnLst>
              <a:rect l="0" t="0" r="r" b="b"/>
              <a:pathLst>
                <a:path w="30" h="30">
                  <a:moveTo>
                    <a:pt x="7" y="16"/>
                  </a:moveTo>
                  <a:cubicBezTo>
                    <a:pt x="5" y="22"/>
                    <a:pt x="8" y="26"/>
                    <a:pt x="13" y="26"/>
                  </a:cubicBezTo>
                  <a:cubicBezTo>
                    <a:pt x="18" y="26"/>
                    <a:pt x="21" y="24"/>
                    <a:pt x="23" y="20"/>
                  </a:cubicBezTo>
                  <a:cubicBezTo>
                    <a:pt x="27" y="20"/>
                    <a:pt x="27" y="20"/>
                    <a:pt x="27" y="20"/>
                  </a:cubicBezTo>
                  <a:cubicBezTo>
                    <a:pt x="24" y="27"/>
                    <a:pt x="19" y="30"/>
                    <a:pt x="12" y="30"/>
                  </a:cubicBezTo>
                  <a:cubicBezTo>
                    <a:pt x="3" y="30"/>
                    <a:pt x="0" y="23"/>
                    <a:pt x="1" y="15"/>
                  </a:cubicBezTo>
                  <a:cubicBezTo>
                    <a:pt x="3" y="6"/>
                    <a:pt x="9" y="0"/>
                    <a:pt x="18" y="0"/>
                  </a:cubicBezTo>
                  <a:cubicBezTo>
                    <a:pt x="27" y="0"/>
                    <a:pt x="30" y="6"/>
                    <a:pt x="29" y="15"/>
                  </a:cubicBezTo>
                  <a:cubicBezTo>
                    <a:pt x="28" y="16"/>
                    <a:pt x="28" y="16"/>
                    <a:pt x="28" y="16"/>
                  </a:cubicBezTo>
                  <a:lnTo>
                    <a:pt x="7" y="16"/>
                  </a:lnTo>
                  <a:close/>
                  <a:moveTo>
                    <a:pt x="24" y="12"/>
                  </a:moveTo>
                  <a:cubicBezTo>
                    <a:pt x="24" y="8"/>
                    <a:pt x="22" y="4"/>
                    <a:pt x="17" y="4"/>
                  </a:cubicBezTo>
                  <a:cubicBezTo>
                    <a:pt x="12" y="4"/>
                    <a:pt x="8" y="8"/>
                    <a:pt x="7" y="12"/>
                  </a:cubicBezTo>
                  <a:lnTo>
                    <a:pt x="24" y="12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523723" name="Freeform 11"/>
            <p:cNvSpPr>
              <a:spLocks noChangeAspect="1"/>
            </p:cNvSpPr>
            <p:nvPr userDrawn="1"/>
          </p:nvSpPr>
          <p:spPr bwMode="black">
            <a:xfrm>
              <a:off x="2893" y="2126"/>
              <a:ext cx="145" cy="95"/>
            </a:xfrm>
            <a:custGeom>
              <a:avLst/>
              <a:gdLst/>
              <a:ahLst/>
              <a:cxnLst>
                <a:cxn ang="0">
                  <a:pos x="5" y="1"/>
                </a:cxn>
                <a:cxn ang="0">
                  <a:pos x="10" y="1"/>
                </a:cxn>
                <a:cxn ang="0">
                  <a:pos x="9" y="4"/>
                </a:cxn>
                <a:cxn ang="0">
                  <a:pos x="9" y="4"/>
                </a:cxn>
                <a:cxn ang="0">
                  <a:pos x="18" y="0"/>
                </a:cxn>
                <a:cxn ang="0">
                  <a:pos x="26" y="5"/>
                </a:cxn>
                <a:cxn ang="0">
                  <a:pos x="35" y="0"/>
                </a:cxn>
                <a:cxn ang="0">
                  <a:pos x="43" y="10"/>
                </a:cxn>
                <a:cxn ang="0">
                  <a:pos x="39" y="29"/>
                </a:cxn>
                <a:cxn ang="0">
                  <a:pos x="34" y="29"/>
                </a:cxn>
                <a:cxn ang="0">
                  <a:pos x="38" y="10"/>
                </a:cxn>
                <a:cxn ang="0">
                  <a:pos x="34" y="4"/>
                </a:cxn>
                <a:cxn ang="0">
                  <a:pos x="26" y="10"/>
                </a:cxn>
                <a:cxn ang="0">
                  <a:pos x="22" y="29"/>
                </a:cxn>
                <a:cxn ang="0">
                  <a:pos x="17" y="29"/>
                </a:cxn>
                <a:cxn ang="0">
                  <a:pos x="21" y="10"/>
                </a:cxn>
                <a:cxn ang="0">
                  <a:pos x="17" y="4"/>
                </a:cxn>
                <a:cxn ang="0">
                  <a:pos x="8" y="10"/>
                </a:cxn>
                <a:cxn ang="0">
                  <a:pos x="5" y="29"/>
                </a:cxn>
                <a:cxn ang="0">
                  <a:pos x="0" y="29"/>
                </a:cxn>
                <a:cxn ang="0">
                  <a:pos x="5" y="1"/>
                </a:cxn>
              </a:cxnLst>
              <a:rect l="0" t="0" r="r" b="b"/>
              <a:pathLst>
                <a:path w="44" h="29">
                  <a:moveTo>
                    <a:pt x="5" y="1"/>
                  </a:moveTo>
                  <a:cubicBezTo>
                    <a:pt x="10" y="1"/>
                    <a:pt x="10" y="1"/>
                    <a:pt x="10" y="1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12" y="2"/>
                    <a:pt x="15" y="0"/>
                    <a:pt x="18" y="0"/>
                  </a:cubicBezTo>
                  <a:cubicBezTo>
                    <a:pt x="21" y="0"/>
                    <a:pt x="25" y="1"/>
                    <a:pt x="26" y="5"/>
                  </a:cubicBezTo>
                  <a:cubicBezTo>
                    <a:pt x="28" y="2"/>
                    <a:pt x="32" y="0"/>
                    <a:pt x="35" y="0"/>
                  </a:cubicBezTo>
                  <a:cubicBezTo>
                    <a:pt x="40" y="0"/>
                    <a:pt x="44" y="2"/>
                    <a:pt x="43" y="10"/>
                  </a:cubicBezTo>
                  <a:cubicBezTo>
                    <a:pt x="39" y="29"/>
                    <a:pt x="39" y="29"/>
                    <a:pt x="39" y="29"/>
                  </a:cubicBezTo>
                  <a:cubicBezTo>
                    <a:pt x="34" y="29"/>
                    <a:pt x="34" y="29"/>
                    <a:pt x="34" y="29"/>
                  </a:cubicBezTo>
                  <a:cubicBezTo>
                    <a:pt x="38" y="10"/>
                    <a:pt x="38" y="10"/>
                    <a:pt x="38" y="10"/>
                  </a:cubicBezTo>
                  <a:cubicBezTo>
                    <a:pt x="39" y="7"/>
                    <a:pt x="37" y="4"/>
                    <a:pt x="34" y="4"/>
                  </a:cubicBezTo>
                  <a:cubicBezTo>
                    <a:pt x="31" y="4"/>
                    <a:pt x="26" y="6"/>
                    <a:pt x="26" y="10"/>
                  </a:cubicBezTo>
                  <a:cubicBezTo>
                    <a:pt x="22" y="29"/>
                    <a:pt x="22" y="29"/>
                    <a:pt x="22" y="29"/>
                  </a:cubicBezTo>
                  <a:cubicBezTo>
                    <a:pt x="17" y="29"/>
                    <a:pt x="17" y="29"/>
                    <a:pt x="17" y="29"/>
                  </a:cubicBezTo>
                  <a:cubicBezTo>
                    <a:pt x="21" y="10"/>
                    <a:pt x="21" y="10"/>
                    <a:pt x="21" y="10"/>
                  </a:cubicBezTo>
                  <a:cubicBezTo>
                    <a:pt x="21" y="7"/>
                    <a:pt x="20" y="4"/>
                    <a:pt x="17" y="4"/>
                  </a:cubicBezTo>
                  <a:cubicBezTo>
                    <a:pt x="14" y="4"/>
                    <a:pt x="9" y="6"/>
                    <a:pt x="8" y="10"/>
                  </a:cubicBezTo>
                  <a:cubicBezTo>
                    <a:pt x="5" y="29"/>
                    <a:pt x="5" y="29"/>
                    <a:pt x="5" y="29"/>
                  </a:cubicBezTo>
                  <a:cubicBezTo>
                    <a:pt x="0" y="29"/>
                    <a:pt x="0" y="29"/>
                    <a:pt x="0" y="29"/>
                  </a:cubicBezTo>
                  <a:lnTo>
                    <a:pt x="5" y="1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523724" name="Freeform 12"/>
            <p:cNvSpPr>
              <a:spLocks noChangeAspect="1" noEditPoints="1"/>
            </p:cNvSpPr>
            <p:nvPr userDrawn="1"/>
          </p:nvSpPr>
          <p:spPr bwMode="black">
            <a:xfrm>
              <a:off x="3046" y="2082"/>
              <a:ext cx="44" cy="139"/>
            </a:xfrm>
            <a:custGeom>
              <a:avLst/>
              <a:gdLst/>
              <a:ahLst/>
              <a:cxnLst>
                <a:cxn ang="0">
                  <a:pos x="10" y="30"/>
                </a:cxn>
                <a:cxn ang="0">
                  <a:pos x="20" y="30"/>
                </a:cxn>
                <a:cxn ang="0">
                  <a:pos x="8" y="86"/>
                </a:cxn>
                <a:cxn ang="0">
                  <a:pos x="0" y="86"/>
                </a:cxn>
                <a:cxn ang="0">
                  <a:pos x="10" y="30"/>
                </a:cxn>
                <a:cxn ang="0">
                  <a:pos x="16" y="0"/>
                </a:cxn>
                <a:cxn ang="0">
                  <a:pos x="26" y="0"/>
                </a:cxn>
                <a:cxn ang="0">
                  <a:pos x="24" y="12"/>
                </a:cxn>
                <a:cxn ang="0">
                  <a:pos x="14" y="12"/>
                </a:cxn>
                <a:cxn ang="0">
                  <a:pos x="16" y="0"/>
                </a:cxn>
              </a:cxnLst>
              <a:rect l="0" t="0" r="r" b="b"/>
              <a:pathLst>
                <a:path w="26" h="86">
                  <a:moveTo>
                    <a:pt x="10" y="30"/>
                  </a:moveTo>
                  <a:lnTo>
                    <a:pt x="20" y="30"/>
                  </a:lnTo>
                  <a:lnTo>
                    <a:pt x="8" y="86"/>
                  </a:lnTo>
                  <a:lnTo>
                    <a:pt x="0" y="86"/>
                  </a:lnTo>
                  <a:lnTo>
                    <a:pt x="10" y="30"/>
                  </a:lnTo>
                  <a:close/>
                  <a:moveTo>
                    <a:pt x="16" y="0"/>
                  </a:moveTo>
                  <a:lnTo>
                    <a:pt x="26" y="0"/>
                  </a:lnTo>
                  <a:lnTo>
                    <a:pt x="24" y="12"/>
                  </a:lnTo>
                  <a:lnTo>
                    <a:pt x="14" y="12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523725" name="Freeform 13"/>
            <p:cNvSpPr>
              <a:spLocks noChangeAspect="1"/>
            </p:cNvSpPr>
            <p:nvPr userDrawn="1"/>
          </p:nvSpPr>
          <p:spPr bwMode="black">
            <a:xfrm>
              <a:off x="3081" y="2126"/>
              <a:ext cx="102" cy="98"/>
            </a:xfrm>
            <a:custGeom>
              <a:avLst/>
              <a:gdLst/>
              <a:ahLst/>
              <a:cxnLst>
                <a:cxn ang="0">
                  <a:pos x="25" y="10"/>
                </a:cxn>
                <a:cxn ang="0">
                  <a:pos x="19" y="4"/>
                </a:cxn>
                <a:cxn ang="0">
                  <a:pos x="7" y="15"/>
                </a:cxn>
                <a:cxn ang="0">
                  <a:pos x="14" y="26"/>
                </a:cxn>
                <a:cxn ang="0">
                  <a:pos x="24" y="19"/>
                </a:cxn>
                <a:cxn ang="0">
                  <a:pos x="29" y="19"/>
                </a:cxn>
                <a:cxn ang="0">
                  <a:pos x="13" y="30"/>
                </a:cxn>
                <a:cxn ang="0">
                  <a:pos x="2" y="15"/>
                </a:cxn>
                <a:cxn ang="0">
                  <a:pos x="19" y="0"/>
                </a:cxn>
                <a:cxn ang="0">
                  <a:pos x="30" y="10"/>
                </a:cxn>
                <a:cxn ang="0">
                  <a:pos x="25" y="10"/>
                </a:cxn>
              </a:cxnLst>
              <a:rect l="0" t="0" r="r" b="b"/>
              <a:pathLst>
                <a:path w="30" h="30">
                  <a:moveTo>
                    <a:pt x="25" y="10"/>
                  </a:moveTo>
                  <a:cubicBezTo>
                    <a:pt x="25" y="6"/>
                    <a:pt x="22" y="4"/>
                    <a:pt x="19" y="4"/>
                  </a:cubicBezTo>
                  <a:cubicBezTo>
                    <a:pt x="12" y="4"/>
                    <a:pt x="8" y="10"/>
                    <a:pt x="7" y="15"/>
                  </a:cubicBezTo>
                  <a:cubicBezTo>
                    <a:pt x="6" y="21"/>
                    <a:pt x="8" y="26"/>
                    <a:pt x="14" y="26"/>
                  </a:cubicBezTo>
                  <a:cubicBezTo>
                    <a:pt x="19" y="26"/>
                    <a:pt x="23" y="23"/>
                    <a:pt x="24" y="19"/>
                  </a:cubicBezTo>
                  <a:cubicBezTo>
                    <a:pt x="29" y="19"/>
                    <a:pt x="29" y="19"/>
                    <a:pt x="29" y="19"/>
                  </a:cubicBezTo>
                  <a:cubicBezTo>
                    <a:pt x="27" y="26"/>
                    <a:pt x="21" y="30"/>
                    <a:pt x="13" y="30"/>
                  </a:cubicBezTo>
                  <a:cubicBezTo>
                    <a:pt x="4" y="30"/>
                    <a:pt x="0" y="24"/>
                    <a:pt x="2" y="15"/>
                  </a:cubicBezTo>
                  <a:cubicBezTo>
                    <a:pt x="4" y="6"/>
                    <a:pt x="10" y="0"/>
                    <a:pt x="19" y="0"/>
                  </a:cubicBezTo>
                  <a:cubicBezTo>
                    <a:pt x="25" y="0"/>
                    <a:pt x="30" y="3"/>
                    <a:pt x="30" y="10"/>
                  </a:cubicBezTo>
                  <a:lnTo>
                    <a:pt x="25" y="1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523726" name="Freeform 14"/>
            <p:cNvSpPr>
              <a:spLocks noChangeAspect="1" noEditPoints="1"/>
            </p:cNvSpPr>
            <p:nvPr userDrawn="1"/>
          </p:nvSpPr>
          <p:spPr bwMode="black">
            <a:xfrm>
              <a:off x="3191" y="2126"/>
              <a:ext cx="101" cy="98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30" y="15"/>
                </a:cxn>
                <a:cxn ang="0">
                  <a:pos x="13" y="30"/>
                </a:cxn>
                <a:cxn ang="0">
                  <a:pos x="1" y="15"/>
                </a:cxn>
                <a:cxn ang="0">
                  <a:pos x="18" y="0"/>
                </a:cxn>
                <a:cxn ang="0">
                  <a:pos x="13" y="26"/>
                </a:cxn>
                <a:cxn ang="0">
                  <a:pos x="24" y="15"/>
                </a:cxn>
                <a:cxn ang="0">
                  <a:pos x="18" y="4"/>
                </a:cxn>
                <a:cxn ang="0">
                  <a:pos x="7" y="15"/>
                </a:cxn>
                <a:cxn ang="0">
                  <a:pos x="13" y="26"/>
                </a:cxn>
              </a:cxnLst>
              <a:rect l="0" t="0" r="r" b="b"/>
              <a:pathLst>
                <a:path w="31" h="30">
                  <a:moveTo>
                    <a:pt x="18" y="0"/>
                  </a:moveTo>
                  <a:cubicBezTo>
                    <a:pt x="27" y="0"/>
                    <a:pt x="31" y="6"/>
                    <a:pt x="30" y="15"/>
                  </a:cubicBezTo>
                  <a:cubicBezTo>
                    <a:pt x="28" y="24"/>
                    <a:pt x="21" y="30"/>
                    <a:pt x="13" y="30"/>
                  </a:cubicBezTo>
                  <a:cubicBezTo>
                    <a:pt x="4" y="30"/>
                    <a:pt x="0" y="24"/>
                    <a:pt x="1" y="15"/>
                  </a:cubicBezTo>
                  <a:cubicBezTo>
                    <a:pt x="3" y="6"/>
                    <a:pt x="10" y="0"/>
                    <a:pt x="18" y="0"/>
                  </a:cubicBezTo>
                  <a:close/>
                  <a:moveTo>
                    <a:pt x="13" y="26"/>
                  </a:moveTo>
                  <a:cubicBezTo>
                    <a:pt x="20" y="26"/>
                    <a:pt x="23" y="20"/>
                    <a:pt x="24" y="15"/>
                  </a:cubicBezTo>
                  <a:cubicBezTo>
                    <a:pt x="25" y="10"/>
                    <a:pt x="25" y="4"/>
                    <a:pt x="18" y="4"/>
                  </a:cubicBezTo>
                  <a:cubicBezTo>
                    <a:pt x="11" y="4"/>
                    <a:pt x="8" y="10"/>
                    <a:pt x="7" y="15"/>
                  </a:cubicBezTo>
                  <a:cubicBezTo>
                    <a:pt x="6" y="20"/>
                    <a:pt x="6" y="26"/>
                    <a:pt x="13" y="26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523727" name="Freeform 15"/>
            <p:cNvSpPr>
              <a:spLocks noChangeAspect="1"/>
            </p:cNvSpPr>
            <p:nvPr userDrawn="1"/>
          </p:nvSpPr>
          <p:spPr bwMode="black">
            <a:xfrm>
              <a:off x="3297" y="2126"/>
              <a:ext cx="96" cy="95"/>
            </a:xfrm>
            <a:custGeom>
              <a:avLst/>
              <a:gdLst/>
              <a:ahLst/>
              <a:cxnLst>
                <a:cxn ang="0">
                  <a:pos x="5" y="1"/>
                </a:cxn>
                <a:cxn ang="0">
                  <a:pos x="10" y="1"/>
                </a:cxn>
                <a:cxn ang="0">
                  <a:pos x="9" y="4"/>
                </a:cxn>
                <a:cxn ang="0">
                  <a:pos x="10" y="4"/>
                </a:cxn>
                <a:cxn ang="0">
                  <a:pos x="19" y="0"/>
                </a:cxn>
                <a:cxn ang="0">
                  <a:pos x="27" y="10"/>
                </a:cxn>
                <a:cxn ang="0">
                  <a:pos x="23" y="29"/>
                </a:cxn>
                <a:cxn ang="0">
                  <a:pos x="18" y="29"/>
                </a:cxn>
                <a:cxn ang="0">
                  <a:pos x="22" y="11"/>
                </a:cxn>
                <a:cxn ang="0">
                  <a:pos x="17" y="4"/>
                </a:cxn>
                <a:cxn ang="0">
                  <a:pos x="8" y="12"/>
                </a:cxn>
                <a:cxn ang="0">
                  <a:pos x="5" y="29"/>
                </a:cxn>
                <a:cxn ang="0">
                  <a:pos x="0" y="29"/>
                </a:cxn>
                <a:cxn ang="0">
                  <a:pos x="5" y="1"/>
                </a:cxn>
              </a:cxnLst>
              <a:rect l="0" t="0" r="r" b="b"/>
              <a:pathLst>
                <a:path w="29" h="29">
                  <a:moveTo>
                    <a:pt x="5" y="1"/>
                  </a:moveTo>
                  <a:cubicBezTo>
                    <a:pt x="10" y="1"/>
                    <a:pt x="10" y="1"/>
                    <a:pt x="10" y="1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2" y="2"/>
                    <a:pt x="15" y="0"/>
                    <a:pt x="19" y="0"/>
                  </a:cubicBezTo>
                  <a:cubicBezTo>
                    <a:pt x="25" y="0"/>
                    <a:pt x="29" y="2"/>
                    <a:pt x="27" y="10"/>
                  </a:cubicBezTo>
                  <a:cubicBezTo>
                    <a:pt x="23" y="29"/>
                    <a:pt x="23" y="29"/>
                    <a:pt x="23" y="29"/>
                  </a:cubicBezTo>
                  <a:cubicBezTo>
                    <a:pt x="18" y="29"/>
                    <a:pt x="18" y="29"/>
                    <a:pt x="18" y="29"/>
                  </a:cubicBezTo>
                  <a:cubicBezTo>
                    <a:pt x="22" y="11"/>
                    <a:pt x="22" y="11"/>
                    <a:pt x="22" y="11"/>
                  </a:cubicBezTo>
                  <a:cubicBezTo>
                    <a:pt x="23" y="6"/>
                    <a:pt x="21" y="4"/>
                    <a:pt x="17" y="4"/>
                  </a:cubicBezTo>
                  <a:cubicBezTo>
                    <a:pt x="13" y="4"/>
                    <a:pt x="9" y="7"/>
                    <a:pt x="8" y="12"/>
                  </a:cubicBezTo>
                  <a:cubicBezTo>
                    <a:pt x="5" y="29"/>
                    <a:pt x="5" y="29"/>
                    <a:pt x="5" y="29"/>
                  </a:cubicBezTo>
                  <a:cubicBezTo>
                    <a:pt x="0" y="29"/>
                    <a:pt x="0" y="29"/>
                    <a:pt x="0" y="29"/>
                  </a:cubicBezTo>
                  <a:lnTo>
                    <a:pt x="5" y="1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523728" name="Freeform 16"/>
            <p:cNvSpPr>
              <a:spLocks noChangeAspect="1" noEditPoints="1"/>
            </p:cNvSpPr>
            <p:nvPr userDrawn="1"/>
          </p:nvSpPr>
          <p:spPr bwMode="black">
            <a:xfrm>
              <a:off x="3396" y="2082"/>
              <a:ext cx="115" cy="142"/>
            </a:xfrm>
            <a:custGeom>
              <a:avLst/>
              <a:gdLst/>
              <a:ahLst/>
              <a:cxnLst>
                <a:cxn ang="0">
                  <a:pos x="26" y="43"/>
                </a:cxn>
                <a:cxn ang="0">
                  <a:pos x="21" y="43"/>
                </a:cxn>
                <a:cxn ang="0">
                  <a:pos x="22" y="40"/>
                </a:cxn>
                <a:cxn ang="0">
                  <a:pos x="22" y="40"/>
                </a:cxn>
                <a:cxn ang="0">
                  <a:pos x="22" y="40"/>
                </a:cxn>
                <a:cxn ang="0">
                  <a:pos x="12" y="44"/>
                </a:cxn>
                <a:cxn ang="0">
                  <a:pos x="1" y="29"/>
                </a:cxn>
                <a:cxn ang="0">
                  <a:pos x="18" y="14"/>
                </a:cxn>
                <a:cxn ang="0">
                  <a:pos x="26" y="18"/>
                </a:cxn>
                <a:cxn ang="0">
                  <a:pos x="26" y="18"/>
                </a:cxn>
                <a:cxn ang="0">
                  <a:pos x="30" y="0"/>
                </a:cxn>
                <a:cxn ang="0">
                  <a:pos x="35" y="0"/>
                </a:cxn>
                <a:cxn ang="0">
                  <a:pos x="26" y="43"/>
                </a:cxn>
                <a:cxn ang="0">
                  <a:pos x="13" y="40"/>
                </a:cxn>
                <a:cxn ang="0">
                  <a:pos x="24" y="29"/>
                </a:cxn>
                <a:cxn ang="0">
                  <a:pos x="17" y="18"/>
                </a:cxn>
                <a:cxn ang="0">
                  <a:pos x="6" y="29"/>
                </a:cxn>
                <a:cxn ang="0">
                  <a:pos x="13" y="40"/>
                </a:cxn>
              </a:cxnLst>
              <a:rect l="0" t="0" r="r" b="b"/>
              <a:pathLst>
                <a:path w="35" h="44">
                  <a:moveTo>
                    <a:pt x="26" y="43"/>
                  </a:moveTo>
                  <a:cubicBezTo>
                    <a:pt x="21" y="43"/>
                    <a:pt x="21" y="43"/>
                    <a:pt x="21" y="43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19" y="43"/>
                    <a:pt x="16" y="44"/>
                    <a:pt x="12" y="44"/>
                  </a:cubicBezTo>
                  <a:cubicBezTo>
                    <a:pt x="2" y="44"/>
                    <a:pt x="0" y="37"/>
                    <a:pt x="1" y="29"/>
                  </a:cubicBezTo>
                  <a:cubicBezTo>
                    <a:pt x="3" y="21"/>
                    <a:pt x="8" y="14"/>
                    <a:pt x="18" y="14"/>
                  </a:cubicBezTo>
                  <a:cubicBezTo>
                    <a:pt x="22" y="14"/>
                    <a:pt x="25" y="15"/>
                    <a:pt x="26" y="18"/>
                  </a:cubicBezTo>
                  <a:cubicBezTo>
                    <a:pt x="26" y="18"/>
                    <a:pt x="26" y="18"/>
                    <a:pt x="26" y="18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5" y="0"/>
                    <a:pt x="35" y="0"/>
                    <a:pt x="35" y="0"/>
                  </a:cubicBezTo>
                  <a:lnTo>
                    <a:pt x="26" y="43"/>
                  </a:lnTo>
                  <a:close/>
                  <a:moveTo>
                    <a:pt x="13" y="40"/>
                  </a:moveTo>
                  <a:cubicBezTo>
                    <a:pt x="20" y="40"/>
                    <a:pt x="23" y="35"/>
                    <a:pt x="24" y="29"/>
                  </a:cubicBezTo>
                  <a:cubicBezTo>
                    <a:pt x="25" y="23"/>
                    <a:pt x="23" y="18"/>
                    <a:pt x="17" y="18"/>
                  </a:cubicBezTo>
                  <a:cubicBezTo>
                    <a:pt x="11" y="18"/>
                    <a:pt x="7" y="23"/>
                    <a:pt x="6" y="29"/>
                  </a:cubicBezTo>
                  <a:cubicBezTo>
                    <a:pt x="5" y="35"/>
                    <a:pt x="7" y="40"/>
                    <a:pt x="13" y="4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523729" name="Freeform 17"/>
            <p:cNvSpPr>
              <a:spLocks noChangeAspect="1"/>
            </p:cNvSpPr>
            <p:nvPr userDrawn="1"/>
          </p:nvSpPr>
          <p:spPr bwMode="black">
            <a:xfrm>
              <a:off x="3511" y="2129"/>
              <a:ext cx="93" cy="95"/>
            </a:xfrm>
            <a:custGeom>
              <a:avLst/>
              <a:gdLst/>
              <a:ahLst/>
              <a:cxnLst>
                <a:cxn ang="0">
                  <a:pos x="23" y="28"/>
                </a:cxn>
                <a:cxn ang="0">
                  <a:pos x="18" y="28"/>
                </a:cxn>
                <a:cxn ang="0">
                  <a:pos x="19" y="25"/>
                </a:cxn>
                <a:cxn ang="0">
                  <a:pos x="19" y="25"/>
                </a:cxn>
                <a:cxn ang="0">
                  <a:pos x="10" y="29"/>
                </a:cxn>
                <a:cxn ang="0">
                  <a:pos x="1" y="19"/>
                </a:cxn>
                <a:cxn ang="0">
                  <a:pos x="5" y="0"/>
                </a:cxn>
                <a:cxn ang="0">
                  <a:pos x="10" y="0"/>
                </a:cxn>
                <a:cxn ang="0">
                  <a:pos x="6" y="19"/>
                </a:cxn>
                <a:cxn ang="0">
                  <a:pos x="11" y="25"/>
                </a:cxn>
                <a:cxn ang="0">
                  <a:pos x="21" y="17"/>
                </a:cxn>
                <a:cxn ang="0">
                  <a:pos x="24" y="0"/>
                </a:cxn>
                <a:cxn ang="0">
                  <a:pos x="29" y="0"/>
                </a:cxn>
                <a:cxn ang="0">
                  <a:pos x="23" y="28"/>
                </a:cxn>
              </a:cxnLst>
              <a:rect l="0" t="0" r="r" b="b"/>
              <a:pathLst>
                <a:path w="29" h="29">
                  <a:moveTo>
                    <a:pt x="23" y="28"/>
                  </a:moveTo>
                  <a:cubicBezTo>
                    <a:pt x="18" y="28"/>
                    <a:pt x="18" y="28"/>
                    <a:pt x="18" y="28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7" y="27"/>
                    <a:pt x="13" y="29"/>
                    <a:pt x="10" y="29"/>
                  </a:cubicBezTo>
                  <a:cubicBezTo>
                    <a:pt x="4" y="29"/>
                    <a:pt x="0" y="27"/>
                    <a:pt x="1" y="19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6" y="23"/>
                    <a:pt x="8" y="25"/>
                    <a:pt x="11" y="25"/>
                  </a:cubicBezTo>
                  <a:cubicBezTo>
                    <a:pt x="16" y="25"/>
                    <a:pt x="20" y="22"/>
                    <a:pt x="21" y="17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9" y="0"/>
                    <a:pt x="29" y="0"/>
                    <a:pt x="29" y="0"/>
                  </a:cubicBezTo>
                  <a:lnTo>
                    <a:pt x="23" y="28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523730" name="Freeform 18"/>
            <p:cNvSpPr>
              <a:spLocks noChangeAspect="1"/>
            </p:cNvSpPr>
            <p:nvPr userDrawn="1"/>
          </p:nvSpPr>
          <p:spPr bwMode="black">
            <a:xfrm>
              <a:off x="3606" y="2126"/>
              <a:ext cx="102" cy="98"/>
            </a:xfrm>
            <a:custGeom>
              <a:avLst/>
              <a:gdLst/>
              <a:ahLst/>
              <a:cxnLst>
                <a:cxn ang="0">
                  <a:pos x="25" y="10"/>
                </a:cxn>
                <a:cxn ang="0">
                  <a:pos x="18" y="4"/>
                </a:cxn>
                <a:cxn ang="0">
                  <a:pos x="7" y="15"/>
                </a:cxn>
                <a:cxn ang="0">
                  <a:pos x="14" y="26"/>
                </a:cxn>
                <a:cxn ang="0">
                  <a:pos x="24" y="19"/>
                </a:cxn>
                <a:cxn ang="0">
                  <a:pos x="29" y="19"/>
                </a:cxn>
                <a:cxn ang="0">
                  <a:pos x="13" y="30"/>
                </a:cxn>
                <a:cxn ang="0">
                  <a:pos x="2" y="15"/>
                </a:cxn>
                <a:cxn ang="0">
                  <a:pos x="19" y="0"/>
                </a:cxn>
                <a:cxn ang="0">
                  <a:pos x="30" y="10"/>
                </a:cxn>
                <a:cxn ang="0">
                  <a:pos x="25" y="10"/>
                </a:cxn>
              </a:cxnLst>
              <a:rect l="0" t="0" r="r" b="b"/>
              <a:pathLst>
                <a:path w="30" h="30">
                  <a:moveTo>
                    <a:pt x="25" y="10"/>
                  </a:moveTo>
                  <a:cubicBezTo>
                    <a:pt x="25" y="6"/>
                    <a:pt x="22" y="4"/>
                    <a:pt x="18" y="4"/>
                  </a:cubicBezTo>
                  <a:cubicBezTo>
                    <a:pt x="11" y="4"/>
                    <a:pt x="8" y="10"/>
                    <a:pt x="7" y="15"/>
                  </a:cubicBezTo>
                  <a:cubicBezTo>
                    <a:pt x="6" y="21"/>
                    <a:pt x="7" y="26"/>
                    <a:pt x="14" y="26"/>
                  </a:cubicBezTo>
                  <a:cubicBezTo>
                    <a:pt x="19" y="26"/>
                    <a:pt x="23" y="23"/>
                    <a:pt x="24" y="19"/>
                  </a:cubicBezTo>
                  <a:cubicBezTo>
                    <a:pt x="29" y="19"/>
                    <a:pt x="29" y="19"/>
                    <a:pt x="29" y="19"/>
                  </a:cubicBezTo>
                  <a:cubicBezTo>
                    <a:pt x="27" y="26"/>
                    <a:pt x="21" y="30"/>
                    <a:pt x="13" y="30"/>
                  </a:cubicBezTo>
                  <a:cubicBezTo>
                    <a:pt x="4" y="30"/>
                    <a:pt x="0" y="24"/>
                    <a:pt x="2" y="15"/>
                  </a:cubicBezTo>
                  <a:cubicBezTo>
                    <a:pt x="4" y="6"/>
                    <a:pt x="10" y="0"/>
                    <a:pt x="19" y="0"/>
                  </a:cubicBezTo>
                  <a:cubicBezTo>
                    <a:pt x="25" y="0"/>
                    <a:pt x="30" y="3"/>
                    <a:pt x="30" y="10"/>
                  </a:cubicBezTo>
                  <a:lnTo>
                    <a:pt x="25" y="1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523731" name="Freeform 19"/>
            <p:cNvSpPr>
              <a:spLocks noChangeAspect="1"/>
            </p:cNvSpPr>
            <p:nvPr userDrawn="1"/>
          </p:nvSpPr>
          <p:spPr bwMode="black">
            <a:xfrm>
              <a:off x="3716" y="2101"/>
              <a:ext cx="57" cy="123"/>
            </a:xfrm>
            <a:custGeom>
              <a:avLst/>
              <a:gdLst/>
              <a:ahLst/>
              <a:cxnLst>
                <a:cxn ang="0">
                  <a:pos x="1" y="9"/>
                </a:cxn>
                <a:cxn ang="0">
                  <a:pos x="6" y="9"/>
                </a:cxn>
                <a:cxn ang="0">
                  <a:pos x="8" y="0"/>
                </a:cxn>
                <a:cxn ang="0">
                  <a:pos x="13" y="0"/>
                </a:cxn>
                <a:cxn ang="0">
                  <a:pos x="11" y="9"/>
                </a:cxn>
                <a:cxn ang="0">
                  <a:pos x="17" y="9"/>
                </a:cxn>
                <a:cxn ang="0">
                  <a:pos x="16" y="13"/>
                </a:cxn>
                <a:cxn ang="0">
                  <a:pos x="10" y="13"/>
                </a:cxn>
                <a:cxn ang="0">
                  <a:pos x="7" y="31"/>
                </a:cxn>
                <a:cxn ang="0">
                  <a:pos x="8" y="34"/>
                </a:cxn>
                <a:cxn ang="0">
                  <a:pos x="11" y="33"/>
                </a:cxn>
                <a:cxn ang="0">
                  <a:pos x="11" y="38"/>
                </a:cxn>
                <a:cxn ang="0">
                  <a:pos x="6" y="38"/>
                </a:cxn>
                <a:cxn ang="0">
                  <a:pos x="2" y="32"/>
                </a:cxn>
                <a:cxn ang="0">
                  <a:pos x="5" y="13"/>
                </a:cxn>
                <a:cxn ang="0">
                  <a:pos x="1" y="13"/>
                </a:cxn>
                <a:cxn ang="0">
                  <a:pos x="1" y="9"/>
                </a:cxn>
              </a:cxnLst>
              <a:rect l="0" t="0" r="r" b="b"/>
              <a:pathLst>
                <a:path w="17" h="38">
                  <a:moveTo>
                    <a:pt x="1" y="9"/>
                  </a:moveTo>
                  <a:cubicBezTo>
                    <a:pt x="6" y="9"/>
                    <a:pt x="6" y="9"/>
                    <a:pt x="6" y="9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6" y="13"/>
                    <a:pt x="16" y="13"/>
                    <a:pt x="16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7" y="31"/>
                    <a:pt x="7" y="31"/>
                    <a:pt x="7" y="31"/>
                  </a:cubicBezTo>
                  <a:cubicBezTo>
                    <a:pt x="7" y="33"/>
                    <a:pt x="6" y="34"/>
                    <a:pt x="8" y="34"/>
                  </a:cubicBezTo>
                  <a:cubicBezTo>
                    <a:pt x="9" y="34"/>
                    <a:pt x="10" y="34"/>
                    <a:pt x="11" y="33"/>
                  </a:cubicBezTo>
                  <a:cubicBezTo>
                    <a:pt x="11" y="38"/>
                    <a:pt x="11" y="38"/>
                    <a:pt x="11" y="38"/>
                  </a:cubicBezTo>
                  <a:cubicBezTo>
                    <a:pt x="9" y="38"/>
                    <a:pt x="7" y="38"/>
                    <a:pt x="6" y="38"/>
                  </a:cubicBezTo>
                  <a:cubicBezTo>
                    <a:pt x="0" y="38"/>
                    <a:pt x="1" y="36"/>
                    <a:pt x="2" y="32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1" y="13"/>
                    <a:pt x="1" y="13"/>
                    <a:pt x="1" y="13"/>
                  </a:cubicBezTo>
                  <a:lnTo>
                    <a:pt x="1" y="9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523732" name="Freeform 20"/>
            <p:cNvSpPr>
              <a:spLocks noChangeAspect="1" noEditPoints="1"/>
            </p:cNvSpPr>
            <p:nvPr userDrawn="1"/>
          </p:nvSpPr>
          <p:spPr bwMode="black">
            <a:xfrm>
              <a:off x="3765" y="2126"/>
              <a:ext cx="104" cy="98"/>
            </a:xfrm>
            <a:custGeom>
              <a:avLst/>
              <a:gdLst/>
              <a:ahLst/>
              <a:cxnLst>
                <a:cxn ang="0">
                  <a:pos x="19" y="0"/>
                </a:cxn>
                <a:cxn ang="0">
                  <a:pos x="30" y="15"/>
                </a:cxn>
                <a:cxn ang="0">
                  <a:pos x="13" y="30"/>
                </a:cxn>
                <a:cxn ang="0">
                  <a:pos x="2" y="15"/>
                </a:cxn>
                <a:cxn ang="0">
                  <a:pos x="19" y="0"/>
                </a:cxn>
                <a:cxn ang="0">
                  <a:pos x="14" y="26"/>
                </a:cxn>
                <a:cxn ang="0">
                  <a:pos x="25" y="15"/>
                </a:cxn>
                <a:cxn ang="0">
                  <a:pos x="18" y="4"/>
                </a:cxn>
                <a:cxn ang="0">
                  <a:pos x="7" y="15"/>
                </a:cxn>
                <a:cxn ang="0">
                  <a:pos x="14" y="26"/>
                </a:cxn>
              </a:cxnLst>
              <a:rect l="0" t="0" r="r" b="b"/>
              <a:pathLst>
                <a:path w="32" h="30">
                  <a:moveTo>
                    <a:pt x="19" y="0"/>
                  </a:moveTo>
                  <a:cubicBezTo>
                    <a:pt x="28" y="0"/>
                    <a:pt x="32" y="6"/>
                    <a:pt x="30" y="15"/>
                  </a:cubicBezTo>
                  <a:cubicBezTo>
                    <a:pt x="29" y="24"/>
                    <a:pt x="22" y="30"/>
                    <a:pt x="13" y="30"/>
                  </a:cubicBezTo>
                  <a:cubicBezTo>
                    <a:pt x="4" y="30"/>
                    <a:pt x="0" y="24"/>
                    <a:pt x="2" y="15"/>
                  </a:cubicBezTo>
                  <a:cubicBezTo>
                    <a:pt x="4" y="6"/>
                    <a:pt x="10" y="0"/>
                    <a:pt x="19" y="0"/>
                  </a:cubicBezTo>
                  <a:close/>
                  <a:moveTo>
                    <a:pt x="14" y="26"/>
                  </a:moveTo>
                  <a:cubicBezTo>
                    <a:pt x="21" y="26"/>
                    <a:pt x="24" y="20"/>
                    <a:pt x="25" y="15"/>
                  </a:cubicBezTo>
                  <a:cubicBezTo>
                    <a:pt x="26" y="10"/>
                    <a:pt x="25" y="4"/>
                    <a:pt x="18" y="4"/>
                  </a:cubicBezTo>
                  <a:cubicBezTo>
                    <a:pt x="11" y="4"/>
                    <a:pt x="8" y="10"/>
                    <a:pt x="7" y="15"/>
                  </a:cubicBezTo>
                  <a:cubicBezTo>
                    <a:pt x="6" y="20"/>
                    <a:pt x="7" y="26"/>
                    <a:pt x="14" y="26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523733" name="Freeform 21"/>
            <p:cNvSpPr>
              <a:spLocks noChangeAspect="1"/>
            </p:cNvSpPr>
            <p:nvPr userDrawn="1"/>
          </p:nvSpPr>
          <p:spPr bwMode="black">
            <a:xfrm>
              <a:off x="3874" y="2126"/>
              <a:ext cx="69" cy="95"/>
            </a:xfrm>
            <a:custGeom>
              <a:avLst/>
              <a:gdLst/>
              <a:ahLst/>
              <a:cxnLst>
                <a:cxn ang="0">
                  <a:pos x="6" y="1"/>
                </a:cxn>
                <a:cxn ang="0">
                  <a:pos x="11" y="1"/>
                </a:cxn>
                <a:cxn ang="0">
                  <a:pos x="10" y="6"/>
                </a:cxn>
                <a:cxn ang="0">
                  <a:pos x="10" y="6"/>
                </a:cxn>
                <a:cxn ang="0">
                  <a:pos x="21" y="0"/>
                </a:cxn>
                <a:cxn ang="0">
                  <a:pos x="20" y="6"/>
                </a:cxn>
                <a:cxn ang="0">
                  <a:pos x="17" y="6"/>
                </a:cxn>
                <a:cxn ang="0">
                  <a:pos x="8" y="13"/>
                </a:cxn>
                <a:cxn ang="0">
                  <a:pos x="5" y="29"/>
                </a:cxn>
                <a:cxn ang="0">
                  <a:pos x="0" y="29"/>
                </a:cxn>
                <a:cxn ang="0">
                  <a:pos x="6" y="1"/>
                </a:cxn>
              </a:cxnLst>
              <a:rect l="0" t="0" r="r" b="b"/>
              <a:pathLst>
                <a:path w="21" h="29">
                  <a:moveTo>
                    <a:pt x="6" y="1"/>
                  </a:moveTo>
                  <a:cubicBezTo>
                    <a:pt x="11" y="1"/>
                    <a:pt x="11" y="1"/>
                    <a:pt x="11" y="1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3" y="2"/>
                    <a:pt x="16" y="0"/>
                    <a:pt x="21" y="0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19" y="6"/>
                    <a:pt x="18" y="6"/>
                    <a:pt x="17" y="6"/>
                  </a:cubicBezTo>
                  <a:cubicBezTo>
                    <a:pt x="12" y="6"/>
                    <a:pt x="9" y="10"/>
                    <a:pt x="8" y="13"/>
                  </a:cubicBezTo>
                  <a:cubicBezTo>
                    <a:pt x="5" y="29"/>
                    <a:pt x="5" y="29"/>
                    <a:pt x="5" y="29"/>
                  </a:cubicBezTo>
                  <a:cubicBezTo>
                    <a:pt x="0" y="29"/>
                    <a:pt x="0" y="29"/>
                    <a:pt x="0" y="29"/>
                  </a:cubicBezTo>
                  <a:lnTo>
                    <a:pt x="6" y="1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523734" name="Freeform 22"/>
            <p:cNvSpPr>
              <a:spLocks noChangeAspect="1"/>
            </p:cNvSpPr>
            <p:nvPr userDrawn="1"/>
          </p:nvSpPr>
          <p:spPr bwMode="black">
            <a:xfrm>
              <a:off x="1320" y="1322"/>
              <a:ext cx="241" cy="131"/>
            </a:xfrm>
            <a:custGeom>
              <a:avLst/>
              <a:gdLst/>
              <a:ahLst/>
              <a:cxnLst>
                <a:cxn ang="0">
                  <a:pos x="56" y="82"/>
                </a:cxn>
                <a:cxn ang="0">
                  <a:pos x="146" y="28"/>
                </a:cxn>
                <a:cxn ang="0">
                  <a:pos x="90" y="0"/>
                </a:cxn>
                <a:cxn ang="0">
                  <a:pos x="0" y="54"/>
                </a:cxn>
                <a:cxn ang="0">
                  <a:pos x="56" y="82"/>
                </a:cxn>
              </a:cxnLst>
              <a:rect l="0" t="0" r="r" b="b"/>
              <a:pathLst>
                <a:path w="146" h="82">
                  <a:moveTo>
                    <a:pt x="56" y="82"/>
                  </a:moveTo>
                  <a:lnTo>
                    <a:pt x="146" y="28"/>
                  </a:lnTo>
                  <a:lnTo>
                    <a:pt x="90" y="0"/>
                  </a:lnTo>
                  <a:lnTo>
                    <a:pt x="0" y="54"/>
                  </a:lnTo>
                  <a:lnTo>
                    <a:pt x="56" y="82"/>
                  </a:lnTo>
                  <a:close/>
                </a:path>
              </a:pathLst>
            </a:custGeom>
            <a:solidFill>
              <a:srgbClr val="F26522"/>
            </a:soli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523735" name="Freeform 23"/>
            <p:cNvSpPr>
              <a:spLocks noChangeAspect="1"/>
            </p:cNvSpPr>
            <p:nvPr userDrawn="1"/>
          </p:nvSpPr>
          <p:spPr bwMode="black">
            <a:xfrm>
              <a:off x="1460" y="1393"/>
              <a:ext cx="235" cy="133"/>
            </a:xfrm>
            <a:custGeom>
              <a:avLst/>
              <a:gdLst/>
              <a:ahLst/>
              <a:cxnLst>
                <a:cxn ang="0">
                  <a:pos x="54" y="84"/>
                </a:cxn>
                <a:cxn ang="0">
                  <a:pos x="144" y="30"/>
                </a:cxn>
                <a:cxn ang="0">
                  <a:pos x="90" y="0"/>
                </a:cxn>
                <a:cxn ang="0">
                  <a:pos x="0" y="54"/>
                </a:cxn>
                <a:cxn ang="0">
                  <a:pos x="54" y="84"/>
                </a:cxn>
              </a:cxnLst>
              <a:rect l="0" t="0" r="r" b="b"/>
              <a:pathLst>
                <a:path w="144" h="84">
                  <a:moveTo>
                    <a:pt x="54" y="84"/>
                  </a:moveTo>
                  <a:lnTo>
                    <a:pt x="144" y="30"/>
                  </a:lnTo>
                  <a:lnTo>
                    <a:pt x="90" y="0"/>
                  </a:lnTo>
                  <a:lnTo>
                    <a:pt x="0" y="54"/>
                  </a:lnTo>
                  <a:lnTo>
                    <a:pt x="54" y="84"/>
                  </a:lnTo>
                  <a:close/>
                </a:path>
              </a:pathLst>
            </a:custGeom>
            <a:solidFill>
              <a:srgbClr val="FFD400"/>
            </a:soli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523736" name="Freeform 24"/>
            <p:cNvSpPr>
              <a:spLocks noChangeAspect="1"/>
            </p:cNvSpPr>
            <p:nvPr userDrawn="1"/>
          </p:nvSpPr>
          <p:spPr bwMode="black">
            <a:xfrm>
              <a:off x="1591" y="1461"/>
              <a:ext cx="241" cy="136"/>
            </a:xfrm>
            <a:custGeom>
              <a:avLst/>
              <a:gdLst/>
              <a:ahLst/>
              <a:cxnLst>
                <a:cxn ang="0">
                  <a:pos x="56" y="82"/>
                </a:cxn>
                <a:cxn ang="0">
                  <a:pos x="146" y="28"/>
                </a:cxn>
                <a:cxn ang="0">
                  <a:pos x="90" y="0"/>
                </a:cxn>
                <a:cxn ang="0">
                  <a:pos x="0" y="54"/>
                </a:cxn>
                <a:cxn ang="0">
                  <a:pos x="56" y="82"/>
                </a:cxn>
              </a:cxnLst>
              <a:rect l="0" t="0" r="r" b="b"/>
              <a:pathLst>
                <a:path w="146" h="82">
                  <a:moveTo>
                    <a:pt x="56" y="82"/>
                  </a:moveTo>
                  <a:lnTo>
                    <a:pt x="146" y="28"/>
                  </a:lnTo>
                  <a:lnTo>
                    <a:pt x="90" y="0"/>
                  </a:lnTo>
                  <a:lnTo>
                    <a:pt x="0" y="54"/>
                  </a:lnTo>
                  <a:lnTo>
                    <a:pt x="56" y="82"/>
                  </a:lnTo>
                  <a:close/>
                </a:path>
              </a:pathLst>
            </a:custGeom>
            <a:solidFill>
              <a:srgbClr val="F26522"/>
            </a:soli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523737" name="Freeform 25"/>
            <p:cNvSpPr>
              <a:spLocks noChangeAspect="1"/>
            </p:cNvSpPr>
            <p:nvPr userDrawn="1"/>
          </p:nvSpPr>
          <p:spPr bwMode="black">
            <a:xfrm>
              <a:off x="1389" y="1584"/>
              <a:ext cx="240" cy="136"/>
            </a:xfrm>
            <a:custGeom>
              <a:avLst/>
              <a:gdLst/>
              <a:ahLst/>
              <a:cxnLst>
                <a:cxn ang="0">
                  <a:pos x="56" y="84"/>
                </a:cxn>
                <a:cxn ang="0">
                  <a:pos x="146" y="30"/>
                </a:cxn>
                <a:cxn ang="0">
                  <a:pos x="90" y="0"/>
                </a:cxn>
                <a:cxn ang="0">
                  <a:pos x="0" y="54"/>
                </a:cxn>
                <a:cxn ang="0">
                  <a:pos x="56" y="84"/>
                </a:cxn>
              </a:cxnLst>
              <a:rect l="0" t="0" r="r" b="b"/>
              <a:pathLst>
                <a:path w="146" h="84">
                  <a:moveTo>
                    <a:pt x="56" y="84"/>
                  </a:moveTo>
                  <a:lnTo>
                    <a:pt x="146" y="30"/>
                  </a:lnTo>
                  <a:lnTo>
                    <a:pt x="90" y="0"/>
                  </a:lnTo>
                  <a:lnTo>
                    <a:pt x="0" y="54"/>
                  </a:lnTo>
                  <a:lnTo>
                    <a:pt x="56" y="84"/>
                  </a:lnTo>
                  <a:close/>
                </a:path>
              </a:pathLst>
            </a:custGeom>
            <a:solidFill>
              <a:srgbClr val="FFD400"/>
            </a:soli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523738" name="Freeform 26"/>
            <p:cNvSpPr>
              <a:spLocks noChangeAspect="1"/>
            </p:cNvSpPr>
            <p:nvPr userDrawn="1"/>
          </p:nvSpPr>
          <p:spPr bwMode="black">
            <a:xfrm>
              <a:off x="1525" y="1657"/>
              <a:ext cx="238" cy="131"/>
            </a:xfrm>
            <a:custGeom>
              <a:avLst/>
              <a:gdLst/>
              <a:ahLst/>
              <a:cxnLst>
                <a:cxn ang="0">
                  <a:pos x="56" y="82"/>
                </a:cxn>
                <a:cxn ang="0">
                  <a:pos x="146" y="28"/>
                </a:cxn>
                <a:cxn ang="0">
                  <a:pos x="90" y="0"/>
                </a:cxn>
                <a:cxn ang="0">
                  <a:pos x="0" y="54"/>
                </a:cxn>
                <a:cxn ang="0">
                  <a:pos x="56" y="82"/>
                </a:cxn>
              </a:cxnLst>
              <a:rect l="0" t="0" r="r" b="b"/>
              <a:pathLst>
                <a:path w="146" h="82">
                  <a:moveTo>
                    <a:pt x="56" y="82"/>
                  </a:moveTo>
                  <a:lnTo>
                    <a:pt x="146" y="28"/>
                  </a:lnTo>
                  <a:lnTo>
                    <a:pt x="90" y="0"/>
                  </a:lnTo>
                  <a:lnTo>
                    <a:pt x="0" y="54"/>
                  </a:lnTo>
                  <a:lnTo>
                    <a:pt x="56" y="82"/>
                  </a:lnTo>
                  <a:close/>
                </a:path>
              </a:pathLst>
            </a:custGeom>
            <a:solidFill>
              <a:srgbClr val="F26522"/>
            </a:soli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523739" name="Freeform 27"/>
            <p:cNvSpPr>
              <a:spLocks noChangeAspect="1"/>
            </p:cNvSpPr>
            <p:nvPr userDrawn="1"/>
          </p:nvSpPr>
          <p:spPr bwMode="black">
            <a:xfrm>
              <a:off x="1189" y="1704"/>
              <a:ext cx="235" cy="138"/>
            </a:xfrm>
            <a:custGeom>
              <a:avLst/>
              <a:gdLst/>
              <a:ahLst/>
              <a:cxnLst>
                <a:cxn ang="0">
                  <a:pos x="56" y="84"/>
                </a:cxn>
                <a:cxn ang="0">
                  <a:pos x="146" y="30"/>
                </a:cxn>
                <a:cxn ang="0">
                  <a:pos x="90" y="0"/>
                </a:cxn>
                <a:cxn ang="0">
                  <a:pos x="0" y="56"/>
                </a:cxn>
                <a:cxn ang="0">
                  <a:pos x="56" y="84"/>
                </a:cxn>
              </a:cxnLst>
              <a:rect l="0" t="0" r="r" b="b"/>
              <a:pathLst>
                <a:path w="146" h="84">
                  <a:moveTo>
                    <a:pt x="56" y="84"/>
                  </a:moveTo>
                  <a:lnTo>
                    <a:pt x="146" y="30"/>
                  </a:lnTo>
                  <a:lnTo>
                    <a:pt x="90" y="0"/>
                  </a:lnTo>
                  <a:lnTo>
                    <a:pt x="0" y="56"/>
                  </a:lnTo>
                  <a:lnTo>
                    <a:pt x="56" y="84"/>
                  </a:lnTo>
                  <a:close/>
                </a:path>
              </a:pathLst>
            </a:custGeom>
            <a:solidFill>
              <a:srgbClr val="F26522"/>
            </a:soli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523740" name="Freeform 28"/>
            <p:cNvSpPr>
              <a:spLocks noChangeAspect="1"/>
            </p:cNvSpPr>
            <p:nvPr userDrawn="1"/>
          </p:nvSpPr>
          <p:spPr bwMode="black">
            <a:xfrm>
              <a:off x="1320" y="1774"/>
              <a:ext cx="241" cy="137"/>
            </a:xfrm>
            <a:custGeom>
              <a:avLst/>
              <a:gdLst/>
              <a:ahLst/>
              <a:cxnLst>
                <a:cxn ang="0">
                  <a:pos x="56" y="82"/>
                </a:cxn>
                <a:cxn ang="0">
                  <a:pos x="146" y="28"/>
                </a:cxn>
                <a:cxn ang="0">
                  <a:pos x="90" y="0"/>
                </a:cxn>
                <a:cxn ang="0">
                  <a:pos x="0" y="54"/>
                </a:cxn>
                <a:cxn ang="0">
                  <a:pos x="56" y="82"/>
                </a:cxn>
              </a:cxnLst>
              <a:rect l="0" t="0" r="r" b="b"/>
              <a:pathLst>
                <a:path w="146" h="82">
                  <a:moveTo>
                    <a:pt x="56" y="82"/>
                  </a:moveTo>
                  <a:lnTo>
                    <a:pt x="146" y="28"/>
                  </a:lnTo>
                  <a:lnTo>
                    <a:pt x="90" y="0"/>
                  </a:lnTo>
                  <a:lnTo>
                    <a:pt x="0" y="54"/>
                  </a:lnTo>
                  <a:lnTo>
                    <a:pt x="56" y="82"/>
                  </a:lnTo>
                  <a:close/>
                </a:path>
              </a:pathLst>
            </a:custGeom>
            <a:solidFill>
              <a:srgbClr val="FFD400"/>
            </a:soli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523741" name="Freeform 29"/>
            <p:cNvSpPr>
              <a:spLocks noChangeAspect="1"/>
            </p:cNvSpPr>
            <p:nvPr userDrawn="1"/>
          </p:nvSpPr>
          <p:spPr bwMode="black">
            <a:xfrm>
              <a:off x="1118" y="1900"/>
              <a:ext cx="241" cy="136"/>
            </a:xfrm>
            <a:custGeom>
              <a:avLst/>
              <a:gdLst/>
              <a:ahLst/>
              <a:cxnLst>
                <a:cxn ang="0">
                  <a:pos x="56" y="84"/>
                </a:cxn>
                <a:cxn ang="0">
                  <a:pos x="146" y="30"/>
                </a:cxn>
                <a:cxn ang="0">
                  <a:pos x="90" y="0"/>
                </a:cxn>
                <a:cxn ang="0">
                  <a:pos x="0" y="54"/>
                </a:cxn>
                <a:cxn ang="0">
                  <a:pos x="56" y="84"/>
                </a:cxn>
              </a:cxnLst>
              <a:rect l="0" t="0" r="r" b="b"/>
              <a:pathLst>
                <a:path w="146" h="84">
                  <a:moveTo>
                    <a:pt x="56" y="84"/>
                  </a:moveTo>
                  <a:lnTo>
                    <a:pt x="146" y="30"/>
                  </a:lnTo>
                  <a:lnTo>
                    <a:pt x="90" y="0"/>
                  </a:lnTo>
                  <a:lnTo>
                    <a:pt x="0" y="54"/>
                  </a:lnTo>
                  <a:lnTo>
                    <a:pt x="56" y="84"/>
                  </a:lnTo>
                  <a:close/>
                </a:path>
              </a:pathLst>
            </a:custGeom>
            <a:solidFill>
              <a:srgbClr val="F26522"/>
            </a:soli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523742" name="Freeform 30"/>
            <p:cNvSpPr>
              <a:spLocks noChangeAspect="1"/>
            </p:cNvSpPr>
            <p:nvPr userDrawn="1"/>
          </p:nvSpPr>
          <p:spPr bwMode="black">
            <a:xfrm>
              <a:off x="1832" y="1676"/>
              <a:ext cx="194" cy="360"/>
            </a:xfrm>
            <a:custGeom>
              <a:avLst/>
              <a:gdLst/>
              <a:ahLst/>
              <a:cxnLst>
                <a:cxn ang="0">
                  <a:pos x="12" y="45"/>
                </a:cxn>
                <a:cxn ang="0">
                  <a:pos x="0" y="45"/>
                </a:cxn>
                <a:cxn ang="0">
                  <a:pos x="3" y="30"/>
                </a:cxn>
                <a:cxn ang="0">
                  <a:pos x="15" y="30"/>
                </a:cxn>
                <a:cxn ang="0">
                  <a:pos x="17" y="22"/>
                </a:cxn>
                <a:cxn ang="0">
                  <a:pos x="44" y="0"/>
                </a:cxn>
                <a:cxn ang="0">
                  <a:pos x="59" y="1"/>
                </a:cxn>
                <a:cxn ang="0">
                  <a:pos x="56" y="19"/>
                </a:cxn>
                <a:cxn ang="0">
                  <a:pos x="49" y="19"/>
                </a:cxn>
                <a:cxn ang="0">
                  <a:pos x="40" y="25"/>
                </a:cxn>
                <a:cxn ang="0">
                  <a:pos x="39" y="30"/>
                </a:cxn>
                <a:cxn ang="0">
                  <a:pos x="54" y="30"/>
                </a:cxn>
                <a:cxn ang="0">
                  <a:pos x="51" y="45"/>
                </a:cxn>
                <a:cxn ang="0">
                  <a:pos x="36" y="45"/>
                </a:cxn>
                <a:cxn ang="0">
                  <a:pos x="23" y="110"/>
                </a:cxn>
                <a:cxn ang="0">
                  <a:pos x="0" y="110"/>
                </a:cxn>
                <a:cxn ang="0">
                  <a:pos x="12" y="45"/>
                </a:cxn>
              </a:cxnLst>
              <a:rect l="0" t="0" r="r" b="b"/>
              <a:pathLst>
                <a:path w="59" h="110">
                  <a:moveTo>
                    <a:pt x="12" y="45"/>
                  </a:moveTo>
                  <a:cubicBezTo>
                    <a:pt x="0" y="45"/>
                    <a:pt x="0" y="45"/>
                    <a:pt x="0" y="45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8" y="13"/>
                    <a:pt x="24" y="0"/>
                    <a:pt x="44" y="0"/>
                  </a:cubicBezTo>
                  <a:cubicBezTo>
                    <a:pt x="49" y="0"/>
                    <a:pt x="57" y="0"/>
                    <a:pt x="59" y="1"/>
                  </a:cubicBezTo>
                  <a:cubicBezTo>
                    <a:pt x="56" y="19"/>
                    <a:pt x="56" y="19"/>
                    <a:pt x="56" y="19"/>
                  </a:cubicBezTo>
                  <a:cubicBezTo>
                    <a:pt x="49" y="19"/>
                    <a:pt x="49" y="19"/>
                    <a:pt x="49" y="19"/>
                  </a:cubicBezTo>
                  <a:cubicBezTo>
                    <a:pt x="45" y="19"/>
                    <a:pt x="41" y="20"/>
                    <a:pt x="40" y="25"/>
                  </a:cubicBezTo>
                  <a:cubicBezTo>
                    <a:pt x="39" y="30"/>
                    <a:pt x="39" y="30"/>
                    <a:pt x="39" y="30"/>
                  </a:cubicBezTo>
                  <a:cubicBezTo>
                    <a:pt x="54" y="30"/>
                    <a:pt x="54" y="30"/>
                    <a:pt x="54" y="30"/>
                  </a:cubicBezTo>
                  <a:cubicBezTo>
                    <a:pt x="51" y="45"/>
                    <a:pt x="51" y="45"/>
                    <a:pt x="51" y="45"/>
                  </a:cubicBezTo>
                  <a:cubicBezTo>
                    <a:pt x="36" y="45"/>
                    <a:pt x="36" y="45"/>
                    <a:pt x="36" y="45"/>
                  </a:cubicBezTo>
                  <a:cubicBezTo>
                    <a:pt x="23" y="110"/>
                    <a:pt x="23" y="110"/>
                    <a:pt x="23" y="110"/>
                  </a:cubicBezTo>
                  <a:cubicBezTo>
                    <a:pt x="0" y="110"/>
                    <a:pt x="0" y="110"/>
                    <a:pt x="0" y="110"/>
                  </a:cubicBezTo>
                  <a:lnTo>
                    <a:pt x="12" y="45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523743" name="Freeform 31"/>
            <p:cNvSpPr>
              <a:spLocks noChangeAspect="1"/>
            </p:cNvSpPr>
            <p:nvPr userDrawn="1"/>
          </p:nvSpPr>
          <p:spPr bwMode="black">
            <a:xfrm>
              <a:off x="1993" y="1766"/>
              <a:ext cx="205" cy="270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39" y="0"/>
                </a:cxn>
                <a:cxn ang="0">
                  <a:pos x="38" y="9"/>
                </a:cxn>
                <a:cxn ang="0">
                  <a:pos x="62" y="0"/>
                </a:cxn>
                <a:cxn ang="0">
                  <a:pos x="58" y="21"/>
                </a:cxn>
                <a:cxn ang="0">
                  <a:pos x="55" y="21"/>
                </a:cxn>
                <a:cxn ang="0">
                  <a:pos x="33" y="35"/>
                </a:cxn>
                <a:cxn ang="0">
                  <a:pos x="24" y="82"/>
                </a:cxn>
                <a:cxn ang="0">
                  <a:pos x="0" y="82"/>
                </a:cxn>
                <a:cxn ang="0">
                  <a:pos x="16" y="0"/>
                </a:cxn>
              </a:cxnLst>
              <a:rect l="0" t="0" r="r" b="b"/>
              <a:pathLst>
                <a:path w="62" h="82">
                  <a:moveTo>
                    <a:pt x="16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38" y="9"/>
                    <a:pt x="38" y="9"/>
                    <a:pt x="38" y="9"/>
                  </a:cubicBezTo>
                  <a:cubicBezTo>
                    <a:pt x="44" y="4"/>
                    <a:pt x="53" y="1"/>
                    <a:pt x="62" y="0"/>
                  </a:cubicBezTo>
                  <a:cubicBezTo>
                    <a:pt x="58" y="21"/>
                    <a:pt x="58" y="21"/>
                    <a:pt x="58" y="21"/>
                  </a:cubicBezTo>
                  <a:cubicBezTo>
                    <a:pt x="55" y="21"/>
                    <a:pt x="55" y="21"/>
                    <a:pt x="55" y="21"/>
                  </a:cubicBezTo>
                  <a:cubicBezTo>
                    <a:pt x="41" y="23"/>
                    <a:pt x="35" y="26"/>
                    <a:pt x="33" y="35"/>
                  </a:cubicBezTo>
                  <a:cubicBezTo>
                    <a:pt x="24" y="82"/>
                    <a:pt x="24" y="82"/>
                    <a:pt x="24" y="82"/>
                  </a:cubicBezTo>
                  <a:cubicBezTo>
                    <a:pt x="0" y="82"/>
                    <a:pt x="0" y="82"/>
                    <a:pt x="0" y="82"/>
                  </a:cubicBezTo>
                  <a:lnTo>
                    <a:pt x="16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523744" name="Freeform 32"/>
            <p:cNvSpPr>
              <a:spLocks noChangeAspect="1" noEditPoints="1"/>
            </p:cNvSpPr>
            <p:nvPr userDrawn="1"/>
          </p:nvSpPr>
          <p:spPr bwMode="black">
            <a:xfrm>
              <a:off x="3292" y="1761"/>
              <a:ext cx="284" cy="280"/>
            </a:xfrm>
            <a:custGeom>
              <a:avLst/>
              <a:gdLst/>
              <a:ahLst/>
              <a:cxnLst>
                <a:cxn ang="0">
                  <a:pos x="76" y="67"/>
                </a:cxn>
                <a:cxn ang="0">
                  <a:pos x="75" y="84"/>
                </a:cxn>
                <a:cxn ang="0">
                  <a:pos x="53" y="84"/>
                </a:cxn>
                <a:cxn ang="0">
                  <a:pos x="53" y="75"/>
                </a:cxn>
                <a:cxn ang="0">
                  <a:pos x="52" y="75"/>
                </a:cxn>
                <a:cxn ang="0">
                  <a:pos x="26" y="86"/>
                </a:cxn>
                <a:cxn ang="0">
                  <a:pos x="3" y="62"/>
                </a:cxn>
                <a:cxn ang="0">
                  <a:pos x="51" y="32"/>
                </a:cxn>
                <a:cxn ang="0">
                  <a:pos x="60" y="30"/>
                </a:cxn>
                <a:cxn ang="0">
                  <a:pos x="61" y="24"/>
                </a:cxn>
                <a:cxn ang="0">
                  <a:pos x="51" y="15"/>
                </a:cxn>
                <a:cxn ang="0">
                  <a:pos x="37" y="26"/>
                </a:cxn>
                <a:cxn ang="0">
                  <a:pos x="14" y="26"/>
                </a:cxn>
                <a:cxn ang="0">
                  <a:pos x="52" y="0"/>
                </a:cxn>
                <a:cxn ang="0">
                  <a:pos x="84" y="24"/>
                </a:cxn>
                <a:cxn ang="0">
                  <a:pos x="76" y="67"/>
                </a:cxn>
                <a:cxn ang="0">
                  <a:pos x="57" y="44"/>
                </a:cxn>
                <a:cxn ang="0">
                  <a:pos x="40" y="49"/>
                </a:cxn>
                <a:cxn ang="0">
                  <a:pos x="27" y="59"/>
                </a:cxn>
                <a:cxn ang="0">
                  <a:pos x="36" y="68"/>
                </a:cxn>
                <a:cxn ang="0">
                  <a:pos x="56" y="50"/>
                </a:cxn>
                <a:cxn ang="0">
                  <a:pos x="57" y="44"/>
                </a:cxn>
              </a:cxnLst>
              <a:rect l="0" t="0" r="r" b="b"/>
              <a:pathLst>
                <a:path w="87" h="86">
                  <a:moveTo>
                    <a:pt x="76" y="67"/>
                  </a:moveTo>
                  <a:cubicBezTo>
                    <a:pt x="75" y="72"/>
                    <a:pt x="74" y="79"/>
                    <a:pt x="75" y="84"/>
                  </a:cubicBezTo>
                  <a:cubicBezTo>
                    <a:pt x="53" y="84"/>
                    <a:pt x="53" y="84"/>
                    <a:pt x="53" y="84"/>
                  </a:cubicBezTo>
                  <a:cubicBezTo>
                    <a:pt x="52" y="81"/>
                    <a:pt x="52" y="78"/>
                    <a:pt x="53" y="75"/>
                  </a:cubicBezTo>
                  <a:cubicBezTo>
                    <a:pt x="52" y="75"/>
                    <a:pt x="52" y="75"/>
                    <a:pt x="52" y="75"/>
                  </a:cubicBezTo>
                  <a:cubicBezTo>
                    <a:pt x="47" y="82"/>
                    <a:pt x="34" y="86"/>
                    <a:pt x="26" y="86"/>
                  </a:cubicBezTo>
                  <a:cubicBezTo>
                    <a:pt x="10" y="86"/>
                    <a:pt x="0" y="77"/>
                    <a:pt x="3" y="62"/>
                  </a:cubicBezTo>
                  <a:cubicBezTo>
                    <a:pt x="7" y="42"/>
                    <a:pt x="24" y="35"/>
                    <a:pt x="51" y="32"/>
                  </a:cubicBezTo>
                  <a:cubicBezTo>
                    <a:pt x="60" y="30"/>
                    <a:pt x="60" y="30"/>
                    <a:pt x="60" y="30"/>
                  </a:cubicBezTo>
                  <a:cubicBezTo>
                    <a:pt x="61" y="24"/>
                    <a:pt x="61" y="24"/>
                    <a:pt x="61" y="24"/>
                  </a:cubicBezTo>
                  <a:cubicBezTo>
                    <a:pt x="62" y="17"/>
                    <a:pt x="58" y="15"/>
                    <a:pt x="51" y="15"/>
                  </a:cubicBezTo>
                  <a:cubicBezTo>
                    <a:pt x="44" y="15"/>
                    <a:pt x="40" y="18"/>
                    <a:pt x="37" y="26"/>
                  </a:cubicBezTo>
                  <a:cubicBezTo>
                    <a:pt x="14" y="26"/>
                    <a:pt x="14" y="26"/>
                    <a:pt x="14" y="26"/>
                  </a:cubicBezTo>
                  <a:cubicBezTo>
                    <a:pt x="19" y="2"/>
                    <a:pt x="41" y="0"/>
                    <a:pt x="52" y="0"/>
                  </a:cubicBezTo>
                  <a:cubicBezTo>
                    <a:pt x="75" y="0"/>
                    <a:pt x="87" y="5"/>
                    <a:pt x="84" y="24"/>
                  </a:cubicBezTo>
                  <a:lnTo>
                    <a:pt x="76" y="67"/>
                  </a:lnTo>
                  <a:close/>
                  <a:moveTo>
                    <a:pt x="57" y="44"/>
                  </a:moveTo>
                  <a:cubicBezTo>
                    <a:pt x="40" y="49"/>
                    <a:pt x="40" y="49"/>
                    <a:pt x="40" y="49"/>
                  </a:cubicBezTo>
                  <a:cubicBezTo>
                    <a:pt x="34" y="50"/>
                    <a:pt x="28" y="53"/>
                    <a:pt x="27" y="59"/>
                  </a:cubicBezTo>
                  <a:cubicBezTo>
                    <a:pt x="25" y="66"/>
                    <a:pt x="30" y="68"/>
                    <a:pt x="36" y="68"/>
                  </a:cubicBezTo>
                  <a:cubicBezTo>
                    <a:pt x="45" y="68"/>
                    <a:pt x="54" y="62"/>
                    <a:pt x="56" y="50"/>
                  </a:cubicBezTo>
                  <a:lnTo>
                    <a:pt x="57" y="44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523745" name="Freeform 33"/>
            <p:cNvSpPr>
              <a:spLocks noChangeAspect="1"/>
            </p:cNvSpPr>
            <p:nvPr userDrawn="1"/>
          </p:nvSpPr>
          <p:spPr bwMode="black">
            <a:xfrm>
              <a:off x="3585" y="1679"/>
              <a:ext cx="147" cy="357"/>
            </a:xfrm>
            <a:custGeom>
              <a:avLst/>
              <a:gdLst/>
              <a:ahLst/>
              <a:cxnLst>
                <a:cxn ang="0">
                  <a:pos x="0" y="218"/>
                </a:cxn>
                <a:cxn ang="0">
                  <a:pos x="42" y="0"/>
                </a:cxn>
                <a:cxn ang="0">
                  <a:pos x="90" y="0"/>
                </a:cxn>
                <a:cxn ang="0">
                  <a:pos x="48" y="218"/>
                </a:cxn>
                <a:cxn ang="0">
                  <a:pos x="0" y="218"/>
                </a:cxn>
              </a:cxnLst>
              <a:rect l="0" t="0" r="r" b="b"/>
              <a:pathLst>
                <a:path w="90" h="218">
                  <a:moveTo>
                    <a:pt x="0" y="218"/>
                  </a:moveTo>
                  <a:lnTo>
                    <a:pt x="42" y="0"/>
                  </a:lnTo>
                  <a:lnTo>
                    <a:pt x="90" y="0"/>
                  </a:lnTo>
                  <a:lnTo>
                    <a:pt x="48" y="218"/>
                  </a:lnTo>
                  <a:lnTo>
                    <a:pt x="0" y="218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523746" name="Freeform 34"/>
            <p:cNvSpPr>
              <a:spLocks noChangeAspect="1" noEditPoints="1"/>
            </p:cNvSpPr>
            <p:nvPr userDrawn="1"/>
          </p:nvSpPr>
          <p:spPr bwMode="black">
            <a:xfrm>
              <a:off x="2174" y="1761"/>
              <a:ext cx="292" cy="280"/>
            </a:xfrm>
            <a:custGeom>
              <a:avLst/>
              <a:gdLst/>
              <a:ahLst/>
              <a:cxnLst>
                <a:cxn ang="0">
                  <a:pos x="42" y="68"/>
                </a:cxn>
                <a:cxn ang="0">
                  <a:pos x="28" y="48"/>
                </a:cxn>
                <a:cxn ang="0">
                  <a:pos x="84" y="48"/>
                </a:cxn>
                <a:cxn ang="0">
                  <a:pos x="53" y="0"/>
                </a:cxn>
                <a:cxn ang="0">
                  <a:pos x="4" y="45"/>
                </a:cxn>
                <a:cxn ang="0">
                  <a:pos x="37" y="86"/>
                </a:cxn>
                <a:cxn ang="0">
                  <a:pos x="80" y="63"/>
                </a:cxn>
                <a:cxn ang="0">
                  <a:pos x="64" y="55"/>
                </a:cxn>
                <a:cxn ang="0">
                  <a:pos x="42" y="68"/>
                </a:cxn>
                <a:cxn ang="0">
                  <a:pos x="50" y="18"/>
                </a:cxn>
                <a:cxn ang="0">
                  <a:pos x="63" y="33"/>
                </a:cxn>
                <a:cxn ang="0">
                  <a:pos x="30" y="33"/>
                </a:cxn>
                <a:cxn ang="0">
                  <a:pos x="50" y="18"/>
                </a:cxn>
              </a:cxnLst>
              <a:rect l="0" t="0" r="r" b="b"/>
              <a:pathLst>
                <a:path w="89" h="86">
                  <a:moveTo>
                    <a:pt x="42" y="68"/>
                  </a:moveTo>
                  <a:cubicBezTo>
                    <a:pt x="34" y="68"/>
                    <a:pt x="25" y="63"/>
                    <a:pt x="28" y="48"/>
                  </a:cubicBezTo>
                  <a:cubicBezTo>
                    <a:pt x="84" y="48"/>
                    <a:pt x="84" y="48"/>
                    <a:pt x="84" y="48"/>
                  </a:cubicBezTo>
                  <a:cubicBezTo>
                    <a:pt x="89" y="23"/>
                    <a:pt x="83" y="0"/>
                    <a:pt x="53" y="0"/>
                  </a:cubicBezTo>
                  <a:cubicBezTo>
                    <a:pt x="28" y="0"/>
                    <a:pt x="10" y="17"/>
                    <a:pt x="4" y="45"/>
                  </a:cubicBezTo>
                  <a:cubicBezTo>
                    <a:pt x="0" y="68"/>
                    <a:pt x="11" y="86"/>
                    <a:pt x="37" y="86"/>
                  </a:cubicBezTo>
                  <a:cubicBezTo>
                    <a:pt x="55" y="86"/>
                    <a:pt x="69" y="79"/>
                    <a:pt x="80" y="63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55" y="64"/>
                    <a:pt x="50" y="68"/>
                    <a:pt x="42" y="68"/>
                  </a:cubicBezTo>
                  <a:close/>
                  <a:moveTo>
                    <a:pt x="50" y="18"/>
                  </a:moveTo>
                  <a:cubicBezTo>
                    <a:pt x="56" y="18"/>
                    <a:pt x="64" y="21"/>
                    <a:pt x="63" y="33"/>
                  </a:cubicBezTo>
                  <a:cubicBezTo>
                    <a:pt x="30" y="33"/>
                    <a:pt x="30" y="33"/>
                    <a:pt x="30" y="33"/>
                  </a:cubicBezTo>
                  <a:cubicBezTo>
                    <a:pt x="34" y="22"/>
                    <a:pt x="43" y="18"/>
                    <a:pt x="50" y="18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523747" name="Freeform 35"/>
            <p:cNvSpPr>
              <a:spLocks noChangeAspect="1" noEditPoints="1"/>
            </p:cNvSpPr>
            <p:nvPr userDrawn="1"/>
          </p:nvSpPr>
          <p:spPr bwMode="black">
            <a:xfrm>
              <a:off x="2466" y="1761"/>
              <a:ext cx="293" cy="280"/>
            </a:xfrm>
            <a:custGeom>
              <a:avLst/>
              <a:gdLst/>
              <a:ahLst/>
              <a:cxnLst>
                <a:cxn ang="0">
                  <a:pos x="42" y="68"/>
                </a:cxn>
                <a:cxn ang="0">
                  <a:pos x="28" y="48"/>
                </a:cxn>
                <a:cxn ang="0">
                  <a:pos x="84" y="48"/>
                </a:cxn>
                <a:cxn ang="0">
                  <a:pos x="53" y="0"/>
                </a:cxn>
                <a:cxn ang="0">
                  <a:pos x="5" y="45"/>
                </a:cxn>
                <a:cxn ang="0">
                  <a:pos x="37" y="86"/>
                </a:cxn>
                <a:cxn ang="0">
                  <a:pos x="81" y="63"/>
                </a:cxn>
                <a:cxn ang="0">
                  <a:pos x="64" y="55"/>
                </a:cxn>
                <a:cxn ang="0">
                  <a:pos x="42" y="68"/>
                </a:cxn>
                <a:cxn ang="0">
                  <a:pos x="50" y="18"/>
                </a:cxn>
                <a:cxn ang="0">
                  <a:pos x="63" y="33"/>
                </a:cxn>
                <a:cxn ang="0">
                  <a:pos x="31" y="33"/>
                </a:cxn>
                <a:cxn ang="0">
                  <a:pos x="50" y="18"/>
                </a:cxn>
              </a:cxnLst>
              <a:rect l="0" t="0" r="r" b="b"/>
              <a:pathLst>
                <a:path w="89" h="86">
                  <a:moveTo>
                    <a:pt x="42" y="68"/>
                  </a:moveTo>
                  <a:cubicBezTo>
                    <a:pt x="34" y="68"/>
                    <a:pt x="25" y="63"/>
                    <a:pt x="28" y="48"/>
                  </a:cubicBezTo>
                  <a:cubicBezTo>
                    <a:pt x="84" y="48"/>
                    <a:pt x="84" y="48"/>
                    <a:pt x="84" y="48"/>
                  </a:cubicBezTo>
                  <a:cubicBezTo>
                    <a:pt x="89" y="23"/>
                    <a:pt x="83" y="0"/>
                    <a:pt x="53" y="0"/>
                  </a:cubicBezTo>
                  <a:cubicBezTo>
                    <a:pt x="29" y="0"/>
                    <a:pt x="10" y="17"/>
                    <a:pt x="5" y="45"/>
                  </a:cubicBezTo>
                  <a:cubicBezTo>
                    <a:pt x="0" y="68"/>
                    <a:pt x="12" y="86"/>
                    <a:pt x="37" y="86"/>
                  </a:cubicBezTo>
                  <a:cubicBezTo>
                    <a:pt x="55" y="86"/>
                    <a:pt x="69" y="79"/>
                    <a:pt x="81" y="63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55" y="64"/>
                    <a:pt x="50" y="68"/>
                    <a:pt x="42" y="68"/>
                  </a:cubicBezTo>
                  <a:close/>
                  <a:moveTo>
                    <a:pt x="50" y="18"/>
                  </a:moveTo>
                  <a:cubicBezTo>
                    <a:pt x="57" y="18"/>
                    <a:pt x="65" y="21"/>
                    <a:pt x="63" y="33"/>
                  </a:cubicBezTo>
                  <a:cubicBezTo>
                    <a:pt x="31" y="33"/>
                    <a:pt x="31" y="33"/>
                    <a:pt x="31" y="33"/>
                  </a:cubicBezTo>
                  <a:cubicBezTo>
                    <a:pt x="34" y="22"/>
                    <a:pt x="43" y="18"/>
                    <a:pt x="50" y="18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523748" name="Freeform 36"/>
            <p:cNvSpPr>
              <a:spLocks noChangeAspect="1" noEditPoints="1"/>
            </p:cNvSpPr>
            <p:nvPr userDrawn="1"/>
          </p:nvSpPr>
          <p:spPr bwMode="black">
            <a:xfrm>
              <a:off x="3710" y="1761"/>
              <a:ext cx="290" cy="280"/>
            </a:xfrm>
            <a:custGeom>
              <a:avLst/>
              <a:gdLst/>
              <a:ahLst/>
              <a:cxnLst>
                <a:cxn ang="0">
                  <a:pos x="41" y="68"/>
                </a:cxn>
                <a:cxn ang="0">
                  <a:pos x="28" y="48"/>
                </a:cxn>
                <a:cxn ang="0">
                  <a:pos x="84" y="48"/>
                </a:cxn>
                <a:cxn ang="0">
                  <a:pos x="53" y="0"/>
                </a:cxn>
                <a:cxn ang="0">
                  <a:pos x="4" y="45"/>
                </a:cxn>
                <a:cxn ang="0">
                  <a:pos x="36" y="86"/>
                </a:cxn>
                <a:cxn ang="0">
                  <a:pos x="80" y="63"/>
                </a:cxn>
                <a:cxn ang="0">
                  <a:pos x="63" y="55"/>
                </a:cxn>
                <a:cxn ang="0">
                  <a:pos x="41" y="68"/>
                </a:cxn>
                <a:cxn ang="0">
                  <a:pos x="49" y="18"/>
                </a:cxn>
                <a:cxn ang="0">
                  <a:pos x="63" y="33"/>
                </a:cxn>
                <a:cxn ang="0">
                  <a:pos x="30" y="33"/>
                </a:cxn>
                <a:cxn ang="0">
                  <a:pos x="49" y="18"/>
                </a:cxn>
              </a:cxnLst>
              <a:rect l="0" t="0" r="r" b="b"/>
              <a:pathLst>
                <a:path w="88" h="86">
                  <a:moveTo>
                    <a:pt x="41" y="68"/>
                  </a:moveTo>
                  <a:cubicBezTo>
                    <a:pt x="34" y="68"/>
                    <a:pt x="25" y="63"/>
                    <a:pt x="28" y="48"/>
                  </a:cubicBezTo>
                  <a:cubicBezTo>
                    <a:pt x="84" y="48"/>
                    <a:pt x="84" y="48"/>
                    <a:pt x="84" y="48"/>
                  </a:cubicBezTo>
                  <a:cubicBezTo>
                    <a:pt x="88" y="23"/>
                    <a:pt x="83" y="0"/>
                    <a:pt x="53" y="0"/>
                  </a:cubicBezTo>
                  <a:cubicBezTo>
                    <a:pt x="28" y="0"/>
                    <a:pt x="10" y="17"/>
                    <a:pt x="4" y="45"/>
                  </a:cubicBezTo>
                  <a:cubicBezTo>
                    <a:pt x="0" y="68"/>
                    <a:pt x="11" y="86"/>
                    <a:pt x="36" y="86"/>
                  </a:cubicBezTo>
                  <a:cubicBezTo>
                    <a:pt x="55" y="86"/>
                    <a:pt x="69" y="79"/>
                    <a:pt x="80" y="63"/>
                  </a:cubicBezTo>
                  <a:cubicBezTo>
                    <a:pt x="63" y="55"/>
                    <a:pt x="63" y="55"/>
                    <a:pt x="63" y="55"/>
                  </a:cubicBezTo>
                  <a:cubicBezTo>
                    <a:pt x="55" y="64"/>
                    <a:pt x="50" y="68"/>
                    <a:pt x="41" y="68"/>
                  </a:cubicBezTo>
                  <a:close/>
                  <a:moveTo>
                    <a:pt x="49" y="18"/>
                  </a:moveTo>
                  <a:cubicBezTo>
                    <a:pt x="56" y="18"/>
                    <a:pt x="64" y="21"/>
                    <a:pt x="63" y="33"/>
                  </a:cubicBezTo>
                  <a:cubicBezTo>
                    <a:pt x="30" y="33"/>
                    <a:pt x="30" y="33"/>
                    <a:pt x="30" y="33"/>
                  </a:cubicBezTo>
                  <a:cubicBezTo>
                    <a:pt x="33" y="22"/>
                    <a:pt x="42" y="18"/>
                    <a:pt x="49" y="18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523749" name="Freeform 37"/>
            <p:cNvSpPr>
              <a:spLocks noChangeAspect="1"/>
            </p:cNvSpPr>
            <p:nvPr userDrawn="1"/>
          </p:nvSpPr>
          <p:spPr bwMode="black">
            <a:xfrm>
              <a:off x="3018" y="1761"/>
              <a:ext cx="282" cy="280"/>
            </a:xfrm>
            <a:custGeom>
              <a:avLst/>
              <a:gdLst/>
              <a:ahLst/>
              <a:cxnLst>
                <a:cxn ang="0">
                  <a:pos x="63" y="56"/>
                </a:cxn>
                <a:cxn ang="0">
                  <a:pos x="44" y="67"/>
                </a:cxn>
                <a:cxn ang="0">
                  <a:pos x="30" y="43"/>
                </a:cxn>
                <a:cxn ang="0">
                  <a:pos x="53" y="19"/>
                </a:cxn>
                <a:cxn ang="0">
                  <a:pos x="67" y="31"/>
                </a:cxn>
                <a:cxn ang="0">
                  <a:pos x="86" y="19"/>
                </a:cxn>
                <a:cxn ang="0">
                  <a:pos x="54" y="0"/>
                </a:cxn>
                <a:cxn ang="0">
                  <a:pos x="5" y="43"/>
                </a:cxn>
                <a:cxn ang="0">
                  <a:pos x="38" y="86"/>
                </a:cxn>
                <a:cxn ang="0">
                  <a:pos x="79" y="64"/>
                </a:cxn>
                <a:cxn ang="0">
                  <a:pos x="63" y="56"/>
                </a:cxn>
              </a:cxnLst>
              <a:rect l="0" t="0" r="r" b="b"/>
              <a:pathLst>
                <a:path w="86" h="86">
                  <a:moveTo>
                    <a:pt x="63" y="56"/>
                  </a:moveTo>
                  <a:cubicBezTo>
                    <a:pt x="57" y="65"/>
                    <a:pt x="51" y="67"/>
                    <a:pt x="44" y="67"/>
                  </a:cubicBezTo>
                  <a:cubicBezTo>
                    <a:pt x="31" y="67"/>
                    <a:pt x="27" y="57"/>
                    <a:pt x="30" y="43"/>
                  </a:cubicBezTo>
                  <a:cubicBezTo>
                    <a:pt x="33" y="29"/>
                    <a:pt x="40" y="19"/>
                    <a:pt x="53" y="19"/>
                  </a:cubicBezTo>
                  <a:cubicBezTo>
                    <a:pt x="57" y="19"/>
                    <a:pt x="65" y="21"/>
                    <a:pt x="67" y="31"/>
                  </a:cubicBezTo>
                  <a:cubicBezTo>
                    <a:pt x="86" y="19"/>
                    <a:pt x="86" y="19"/>
                    <a:pt x="86" y="19"/>
                  </a:cubicBezTo>
                  <a:cubicBezTo>
                    <a:pt x="81" y="6"/>
                    <a:pt x="69" y="0"/>
                    <a:pt x="54" y="0"/>
                  </a:cubicBezTo>
                  <a:cubicBezTo>
                    <a:pt x="31" y="0"/>
                    <a:pt x="10" y="16"/>
                    <a:pt x="5" y="43"/>
                  </a:cubicBezTo>
                  <a:cubicBezTo>
                    <a:pt x="0" y="70"/>
                    <a:pt x="14" y="86"/>
                    <a:pt x="38" y="86"/>
                  </a:cubicBezTo>
                  <a:cubicBezTo>
                    <a:pt x="54" y="86"/>
                    <a:pt x="69" y="77"/>
                    <a:pt x="79" y="64"/>
                  </a:cubicBezTo>
                  <a:lnTo>
                    <a:pt x="63" y="56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523750" name="Freeform 38"/>
            <p:cNvSpPr>
              <a:spLocks noChangeAspect="1"/>
            </p:cNvSpPr>
            <p:nvPr userDrawn="1"/>
          </p:nvSpPr>
          <p:spPr bwMode="black">
            <a:xfrm>
              <a:off x="2737" y="1761"/>
              <a:ext cx="298" cy="280"/>
            </a:xfrm>
            <a:custGeom>
              <a:avLst/>
              <a:gdLst/>
              <a:ahLst/>
              <a:cxnLst>
                <a:cxn ang="0">
                  <a:pos x="38" y="24"/>
                </a:cxn>
                <a:cxn ang="0">
                  <a:pos x="49" y="18"/>
                </a:cxn>
                <a:cxn ang="0">
                  <a:pos x="70" y="26"/>
                </a:cxn>
                <a:cxn ang="0">
                  <a:pos x="90" y="14"/>
                </a:cxn>
                <a:cxn ang="0">
                  <a:pos x="54" y="0"/>
                </a:cxn>
                <a:cxn ang="0">
                  <a:pos x="14" y="29"/>
                </a:cxn>
                <a:cxn ang="0">
                  <a:pos x="56" y="60"/>
                </a:cxn>
                <a:cxn ang="0">
                  <a:pos x="41" y="68"/>
                </a:cxn>
                <a:cxn ang="0">
                  <a:pos x="18" y="57"/>
                </a:cxn>
                <a:cxn ang="0">
                  <a:pos x="0" y="68"/>
                </a:cxn>
                <a:cxn ang="0">
                  <a:pos x="37" y="86"/>
                </a:cxn>
                <a:cxn ang="0">
                  <a:pos x="80" y="57"/>
                </a:cxn>
                <a:cxn ang="0">
                  <a:pos x="38" y="24"/>
                </a:cxn>
              </a:cxnLst>
              <a:rect l="0" t="0" r="r" b="b"/>
              <a:pathLst>
                <a:path w="90" h="86">
                  <a:moveTo>
                    <a:pt x="38" y="24"/>
                  </a:moveTo>
                  <a:cubicBezTo>
                    <a:pt x="39" y="20"/>
                    <a:pt x="43" y="18"/>
                    <a:pt x="49" y="18"/>
                  </a:cubicBezTo>
                  <a:cubicBezTo>
                    <a:pt x="57" y="18"/>
                    <a:pt x="66" y="21"/>
                    <a:pt x="70" y="26"/>
                  </a:cubicBezTo>
                  <a:cubicBezTo>
                    <a:pt x="90" y="14"/>
                    <a:pt x="90" y="14"/>
                    <a:pt x="90" y="14"/>
                  </a:cubicBezTo>
                  <a:cubicBezTo>
                    <a:pt x="79" y="4"/>
                    <a:pt x="66" y="0"/>
                    <a:pt x="54" y="0"/>
                  </a:cubicBezTo>
                  <a:cubicBezTo>
                    <a:pt x="37" y="0"/>
                    <a:pt x="18" y="8"/>
                    <a:pt x="14" y="29"/>
                  </a:cubicBezTo>
                  <a:cubicBezTo>
                    <a:pt x="8" y="58"/>
                    <a:pt x="59" y="47"/>
                    <a:pt x="56" y="60"/>
                  </a:cubicBezTo>
                  <a:cubicBezTo>
                    <a:pt x="55" y="67"/>
                    <a:pt x="45" y="68"/>
                    <a:pt x="41" y="68"/>
                  </a:cubicBezTo>
                  <a:cubicBezTo>
                    <a:pt x="31" y="68"/>
                    <a:pt x="24" y="64"/>
                    <a:pt x="18" y="57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9" y="81"/>
                    <a:pt x="20" y="86"/>
                    <a:pt x="37" y="86"/>
                  </a:cubicBezTo>
                  <a:cubicBezTo>
                    <a:pt x="55" y="86"/>
                    <a:pt x="76" y="78"/>
                    <a:pt x="80" y="57"/>
                  </a:cubicBezTo>
                  <a:cubicBezTo>
                    <a:pt x="86" y="26"/>
                    <a:pt x="35" y="38"/>
                    <a:pt x="38" y="24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741" r:id="rId2"/>
    <p:sldLayoutId id="2147483742" r:id="rId3"/>
    <p:sldLayoutId id="2147483743" r:id="rId4"/>
    <p:sldLayoutId id="2147483744" r:id="rId5"/>
    <p:sldLayoutId id="2147483745" r:id="rId6"/>
    <p:sldLayoutId id="2147483746" r:id="rId7"/>
    <p:sldLayoutId id="2147483747" r:id="rId8"/>
    <p:sldLayoutId id="2147483748" r:id="rId9"/>
    <p:sldLayoutId id="2147483749" r:id="rId10"/>
    <p:sldLayoutId id="2147483750" r:id="rId11"/>
  </p:sldLayoutIdLst>
  <p:transition>
    <p:fad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emf"/><Relationship Id="rId4" Type="http://schemas.openxmlformats.org/officeDocument/2006/relationships/image" Target="../media/image4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7" Type="http://schemas.openxmlformats.org/officeDocument/2006/relationships/image" Target="../media/image14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3.png"/><Relationship Id="rId5" Type="http://schemas.openxmlformats.org/officeDocument/2006/relationships/oleObject" Target="../embeddings/oleObject2.bin"/><Relationship Id="rId4" Type="http://schemas.openxmlformats.org/officeDocument/2006/relationships/image" Target="../media/image12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oleObject3.bin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4.vml"/><Relationship Id="rId4" Type="http://schemas.openxmlformats.org/officeDocument/2006/relationships/oleObject" Target="../embeddings/oleObject4.bin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27.png"/><Relationship Id="rId7" Type="http://schemas.openxmlformats.org/officeDocument/2006/relationships/image" Target="../media/image31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3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noFill/>
          <a:ln w="9525"/>
        </p:spPr>
        <p:txBody>
          <a:bodyPr/>
          <a:lstStyle/>
          <a:p>
            <a:pPr eaLnBrk="1" hangingPunct="1"/>
            <a:r>
              <a:rPr lang="en-US" sz="2800" dirty="0" err="1" smtClean="0"/>
              <a:t>BootLoader</a:t>
            </a:r>
            <a:r>
              <a:rPr lang="en-US" sz="2800" dirty="0" smtClean="0"/>
              <a:t> on MPC560xB/P/S</a:t>
            </a:r>
          </a:p>
        </p:txBody>
      </p:sp>
      <p:sp>
        <p:nvSpPr>
          <p:cNvPr id="8195" name="Rectangle 4"/>
          <p:cNvSpPr>
            <a:spLocks noChangeArrowheads="1"/>
          </p:cNvSpPr>
          <p:nvPr/>
        </p:nvSpPr>
        <p:spPr bwMode="auto">
          <a:xfrm>
            <a:off x="190500" y="4064000"/>
            <a:ext cx="6353175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n-US" sz="1800" dirty="0" smtClean="0"/>
              <a:t>Oct, </a:t>
            </a:r>
            <a:r>
              <a:rPr lang="en-US" sz="1800" dirty="0"/>
              <a:t>2010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CADCE42D-8DA2-492F-A6D2-5F84B4C5CFB4}" type="slidenum">
              <a:rPr lang="en-US"/>
              <a:pPr/>
              <a:t>10</a:t>
            </a:fld>
            <a:endParaRPr lang="en-US"/>
          </a:p>
        </p:txBody>
      </p:sp>
      <p:sp>
        <p:nvSpPr>
          <p:cNvPr id="2765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Key modules used on </a:t>
            </a:r>
            <a:r>
              <a:rPr lang="en-US" dirty="0" err="1" smtClean="0"/>
              <a:t>BootLoader</a:t>
            </a:r>
            <a:endParaRPr lang="en-US" dirty="0" smtClean="0"/>
          </a:p>
        </p:txBody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361950" indent="-361950" eaLnBrk="1" hangingPunct="1"/>
            <a:r>
              <a:rPr lang="en-US" dirty="0" smtClean="0"/>
              <a:t>SIUL</a:t>
            </a:r>
          </a:p>
          <a:p>
            <a:pPr marL="361950" indent="-361950" eaLnBrk="1" hangingPunct="1"/>
            <a:r>
              <a:rPr lang="en-US" dirty="0" smtClean="0"/>
              <a:t>CGM</a:t>
            </a:r>
          </a:p>
          <a:p>
            <a:pPr marL="361950" indent="-361950" eaLnBrk="1" hangingPunct="1"/>
            <a:r>
              <a:rPr lang="en-US" dirty="0" smtClean="0"/>
              <a:t>INTC</a:t>
            </a:r>
          </a:p>
          <a:p>
            <a:pPr marL="361950" indent="-361950" eaLnBrk="1" hangingPunct="1"/>
            <a:r>
              <a:rPr lang="en-US" dirty="0" smtClean="0"/>
              <a:t>MC_ME</a:t>
            </a:r>
          </a:p>
          <a:p>
            <a:pPr marL="361950" indent="-361950" eaLnBrk="1" hangingPunct="1"/>
            <a:r>
              <a:rPr lang="en-US" dirty="0" err="1" smtClean="0"/>
              <a:t>FlexCAN</a:t>
            </a:r>
            <a:endParaRPr lang="en-US" dirty="0" smtClean="0"/>
          </a:p>
          <a:p>
            <a:pPr marL="361950" indent="-361950" eaLnBrk="1" hangingPunct="1"/>
            <a:endParaRPr lang="en-US" dirty="0" smtClean="0"/>
          </a:p>
          <a:p>
            <a:pPr marL="361950" indent="-361950" eaLnBrk="1" hangingPunct="1"/>
            <a:endParaRPr lang="en-US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z="2000" dirty="0" smtClean="0"/>
              <a:t>MPC560xB/P/S</a:t>
            </a:r>
            <a:endParaRPr lang="en-US" sz="2000" dirty="0" smtClean="0"/>
          </a:p>
        </p:txBody>
      </p:sp>
      <p:grpSp>
        <p:nvGrpSpPr>
          <p:cNvPr id="14" name="Group 13"/>
          <p:cNvGrpSpPr/>
          <p:nvPr/>
        </p:nvGrpSpPr>
        <p:grpSpPr>
          <a:xfrm>
            <a:off x="3238502" y="1062038"/>
            <a:ext cx="2828924" cy="3476396"/>
            <a:chOff x="123827" y="1004888"/>
            <a:chExt cx="2828924" cy="3476396"/>
          </a:xfrm>
        </p:grpSpPr>
        <p:pic>
          <p:nvPicPr>
            <p:cNvPr id="627715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23827" y="1603375"/>
              <a:ext cx="2828924" cy="2877909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</p:pic>
        <p:sp>
          <p:nvSpPr>
            <p:cNvPr id="19464" name="Text Box 8"/>
            <p:cNvSpPr txBox="1">
              <a:spLocks noChangeArrowheads="1"/>
            </p:cNvSpPr>
            <p:nvPr/>
          </p:nvSpPr>
          <p:spPr bwMode="auto">
            <a:xfrm>
              <a:off x="952500" y="1004888"/>
              <a:ext cx="1212850" cy="4889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GB" sz="1600" b="1" i="1" u="sng" dirty="0"/>
                <a:t>“</a:t>
              </a:r>
              <a:r>
                <a:rPr lang="en-GB" sz="1600" b="1" i="1" u="sng" dirty="0" err="1"/>
                <a:t>Pictus</a:t>
              </a:r>
              <a:r>
                <a:rPr lang="en-GB" sz="1600" b="1" i="1" u="sng" dirty="0"/>
                <a:t>”</a:t>
              </a:r>
            </a:p>
            <a:p>
              <a:pPr algn="ctr"/>
              <a:r>
                <a:rPr lang="en-GB" sz="1000" b="1" dirty="0"/>
                <a:t>(Steering/Airbag)</a:t>
              </a:r>
              <a:endParaRPr lang="en-US" sz="1000" b="1" dirty="0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271463" y="1062038"/>
            <a:ext cx="2842632" cy="3490912"/>
            <a:chOff x="3138488" y="1014413"/>
            <a:chExt cx="2842632" cy="3490912"/>
          </a:xfrm>
        </p:grpSpPr>
        <p:pic>
          <p:nvPicPr>
            <p:cNvPr id="627716" name="Picture 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138488" y="1631950"/>
              <a:ext cx="2842632" cy="2873375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</p:pic>
        <p:sp>
          <p:nvSpPr>
            <p:cNvPr id="19465" name="Text Box 9"/>
            <p:cNvSpPr txBox="1">
              <a:spLocks noChangeArrowheads="1"/>
            </p:cNvSpPr>
            <p:nvPr/>
          </p:nvSpPr>
          <p:spPr bwMode="auto">
            <a:xfrm>
              <a:off x="4090988" y="1014413"/>
              <a:ext cx="1141412" cy="4889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GB" sz="1600" b="1" i="1" u="sng" dirty="0"/>
                <a:t>“Bolero”</a:t>
              </a:r>
            </a:p>
            <a:p>
              <a:pPr algn="ctr"/>
              <a:r>
                <a:rPr lang="en-GB" sz="1000" b="1" dirty="0"/>
                <a:t>(Body/Gateway)</a:t>
              </a:r>
              <a:endParaRPr lang="en-US" sz="1000" b="1" dirty="0"/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6177645" y="1042988"/>
            <a:ext cx="2852055" cy="3471863"/>
            <a:chOff x="6225270" y="1004888"/>
            <a:chExt cx="2852055" cy="3471863"/>
          </a:xfrm>
        </p:grpSpPr>
        <p:pic>
          <p:nvPicPr>
            <p:cNvPr id="627718" name="Picture 6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6225270" y="1593851"/>
              <a:ext cx="2852055" cy="288290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</p:pic>
        <p:sp>
          <p:nvSpPr>
            <p:cNvPr id="19466" name="Text Box 10"/>
            <p:cNvSpPr txBox="1">
              <a:spLocks noChangeArrowheads="1"/>
            </p:cNvSpPr>
            <p:nvPr/>
          </p:nvSpPr>
          <p:spPr bwMode="auto">
            <a:xfrm>
              <a:off x="7204075" y="1004888"/>
              <a:ext cx="1323975" cy="4889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GB" sz="1600" b="1" i="1" u="sng" dirty="0"/>
                <a:t>“Spectrum”</a:t>
              </a:r>
            </a:p>
            <a:p>
              <a:pPr algn="ctr"/>
              <a:r>
                <a:rPr lang="en-GB" sz="1000" b="1" dirty="0"/>
                <a:t>(Inst Cluster)</a:t>
              </a:r>
              <a:endParaRPr lang="en-US" sz="1000" b="1" dirty="0"/>
            </a:p>
          </p:txBody>
        </p:sp>
      </p:grpSp>
      <p:pic>
        <p:nvPicPr>
          <p:cNvPr id="19469" name="Picture 13" descr="power logo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79388" y="260350"/>
            <a:ext cx="728662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CADCE42D-8DA2-492F-A6D2-5F84B4C5CFB4}" type="slidenum">
              <a:rPr lang="en-US"/>
              <a:pPr/>
              <a:t>12</a:t>
            </a:fld>
            <a:endParaRPr lang="en-US"/>
          </a:p>
        </p:txBody>
      </p:sp>
      <p:sp>
        <p:nvSpPr>
          <p:cNvPr id="2765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Resource on </a:t>
            </a:r>
            <a:r>
              <a:rPr lang="en-GB" dirty="0" smtClean="0"/>
              <a:t>MPC560xB/P/S</a:t>
            </a:r>
            <a:endParaRPr lang="en-US" dirty="0" smtClean="0"/>
          </a:p>
        </p:txBody>
      </p:sp>
      <p:pic>
        <p:nvPicPr>
          <p:cNvPr id="15155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1926" y="2605088"/>
            <a:ext cx="6534150" cy="12883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155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1450" y="733425"/>
            <a:ext cx="6524625" cy="1690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1557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80976" y="4071938"/>
            <a:ext cx="6515100" cy="17760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8"/>
          <p:cNvSpPr/>
          <p:nvPr/>
        </p:nvSpPr>
        <p:spPr bwMode="auto">
          <a:xfrm>
            <a:off x="2447925" y="3400425"/>
            <a:ext cx="1400175" cy="257175"/>
          </a:xfrm>
          <a:prstGeom prst="rect">
            <a:avLst/>
          </a:prstGeom>
          <a:noFill/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Slide Number Placeholder 2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D256DFF8-53FB-4012-A6F0-7BCD66E59A5B}" type="slidenum">
              <a:rPr lang="en-US"/>
              <a:pPr/>
              <a:t>13</a:t>
            </a:fld>
            <a:endParaRPr lang="en-US"/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>
            <p:ph/>
          </p:nvPr>
        </p:nvGraphicFramePr>
        <p:xfrm>
          <a:off x="1511300" y="830263"/>
          <a:ext cx="6169025" cy="4491037"/>
        </p:xfrm>
        <a:graphic>
          <a:graphicData uri="http://schemas.openxmlformats.org/presentationml/2006/ole">
            <p:oleObj spid="_x0000_s1026" name="Visio" r:id="rId4" imgW="3355848" imgH="2443734" progId="">
              <p:embed/>
            </p:oleObj>
          </a:graphicData>
        </a:graphic>
      </p:graphicFrame>
      <p:sp>
        <p:nvSpPr>
          <p:cNvPr id="1028" name="Text Box 4"/>
          <p:cNvSpPr txBox="1">
            <a:spLocks noChangeArrowheads="1"/>
          </p:cNvSpPr>
          <p:nvPr/>
        </p:nvSpPr>
        <p:spPr bwMode="hidden">
          <a:xfrm>
            <a:off x="4332288" y="333375"/>
            <a:ext cx="4659312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sz="2400" b="1"/>
              <a:t>Bootloader Flow Chart</a:t>
            </a:r>
            <a:endParaRPr lang="en-US" sz="1800" b="1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ctrTitle"/>
          </p:nvPr>
        </p:nvSpPr>
        <p:spPr>
          <a:noFill/>
          <a:ln w="9525"/>
        </p:spPr>
        <p:txBody>
          <a:bodyPr/>
          <a:lstStyle/>
          <a:p>
            <a:pPr marL="447675" indent="-447675"/>
            <a:r>
              <a:rPr lang="en-US" sz="2800" dirty="0" smtClean="0"/>
              <a:t>Implement on MPC560xB/P/S</a:t>
            </a:r>
          </a:p>
        </p:txBody>
      </p:sp>
      <p:sp>
        <p:nvSpPr>
          <p:cNvPr id="28675" name="Rectangle 3"/>
          <p:cNvSpPr>
            <a:spLocks noChangeArrowheads="1"/>
          </p:cNvSpPr>
          <p:nvPr/>
        </p:nvSpPr>
        <p:spPr bwMode="auto">
          <a:xfrm>
            <a:off x="190500" y="4064000"/>
            <a:ext cx="6353175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 sz="180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1AB743-BC82-4123-9DB6-89DF03D78A3F}" type="slidenum">
              <a:rPr lang="en-US"/>
              <a:pPr/>
              <a:t>15</a:t>
            </a:fld>
            <a:endParaRPr lang="en-US"/>
          </a:p>
        </p:txBody>
      </p:sp>
      <p:pic>
        <p:nvPicPr>
          <p:cNvPr id="1612803" name="Picture 3"/>
          <p:cNvPicPr>
            <a:picLocks noChangeAspect="1" noChangeArrowheads="1"/>
          </p:cNvPicPr>
          <p:nvPr/>
        </p:nvPicPr>
        <p:blipFill>
          <a:blip r:embed="rId4" cstate="print">
            <a:lum bright="18000"/>
          </a:blip>
          <a:srcRect/>
          <a:stretch>
            <a:fillRect/>
          </a:stretch>
        </p:blipFill>
        <p:spPr bwMode="auto">
          <a:xfrm rot="5400000">
            <a:off x="1947863" y="2024063"/>
            <a:ext cx="1085850" cy="685800"/>
          </a:xfrm>
          <a:prstGeom prst="rect">
            <a:avLst/>
          </a:prstGeom>
          <a:noFill/>
        </p:spPr>
      </p:pic>
      <p:graphicFrame>
        <p:nvGraphicFramePr>
          <p:cNvPr id="1612804" name="Object 4"/>
          <p:cNvGraphicFramePr>
            <a:graphicFrameLocks noChangeAspect="1"/>
          </p:cNvGraphicFramePr>
          <p:nvPr/>
        </p:nvGraphicFramePr>
        <p:xfrm>
          <a:off x="4443413" y="928688"/>
          <a:ext cx="2933700" cy="1685925"/>
        </p:xfrm>
        <a:graphic>
          <a:graphicData uri="http://schemas.openxmlformats.org/presentationml/2006/ole">
            <p:oleObj spid="_x0000_s160770" name="Visio" r:id="rId5" imgW="2781360" imgH="1620720" progId="">
              <p:embed/>
            </p:oleObj>
          </a:graphicData>
        </a:graphic>
      </p:graphicFrame>
      <p:pic>
        <p:nvPicPr>
          <p:cNvPr id="1612805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53238" y="1890713"/>
            <a:ext cx="1333500" cy="1114425"/>
          </a:xfrm>
          <a:prstGeom prst="rect">
            <a:avLst/>
          </a:prstGeom>
          <a:noFill/>
        </p:spPr>
      </p:pic>
      <p:sp>
        <p:nvSpPr>
          <p:cNvPr id="1612815" name="Freeform 15"/>
          <p:cNvSpPr>
            <a:spLocks/>
          </p:cNvSpPr>
          <p:nvPr/>
        </p:nvSpPr>
        <p:spPr bwMode="auto">
          <a:xfrm>
            <a:off x="2481263" y="1423988"/>
            <a:ext cx="2552700" cy="581025"/>
          </a:xfrm>
          <a:custGeom>
            <a:avLst/>
            <a:gdLst/>
            <a:ahLst/>
            <a:cxnLst>
              <a:cxn ang="0">
                <a:pos x="0" y="42"/>
              </a:cxn>
              <a:cxn ang="0">
                <a:pos x="38" y="10"/>
              </a:cxn>
              <a:cxn ang="0">
                <a:pos x="136" y="8"/>
              </a:cxn>
              <a:cxn ang="0">
                <a:pos x="268" y="61"/>
              </a:cxn>
            </a:cxnLst>
            <a:rect l="0" t="0" r="r" b="b"/>
            <a:pathLst>
              <a:path w="268" h="61">
                <a:moveTo>
                  <a:pt x="0" y="42"/>
                </a:moveTo>
                <a:cubicBezTo>
                  <a:pt x="7" y="29"/>
                  <a:pt x="15" y="16"/>
                  <a:pt x="38" y="10"/>
                </a:cubicBezTo>
                <a:cubicBezTo>
                  <a:pt x="61" y="4"/>
                  <a:pt x="98" y="0"/>
                  <a:pt x="136" y="8"/>
                </a:cubicBezTo>
                <a:cubicBezTo>
                  <a:pt x="174" y="16"/>
                  <a:pt x="221" y="38"/>
                  <a:pt x="268" y="61"/>
                </a:cubicBezTo>
              </a:path>
            </a:pathLst>
          </a:custGeom>
          <a:noFill/>
          <a:ln w="2857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612818" name="Text Box 18"/>
          <p:cNvSpPr txBox="1">
            <a:spLocks noChangeArrowheads="1"/>
          </p:cNvSpPr>
          <p:nvPr/>
        </p:nvSpPr>
        <p:spPr bwMode="auto">
          <a:xfrm>
            <a:off x="2865438" y="2979738"/>
            <a:ext cx="952500" cy="2667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en-US" sz="1200" b="1"/>
              <a:t>CAN cable</a:t>
            </a:r>
          </a:p>
        </p:txBody>
      </p:sp>
      <p:sp>
        <p:nvSpPr>
          <p:cNvPr id="1612819" name="Text Box 19"/>
          <p:cNvSpPr txBox="1">
            <a:spLocks noChangeArrowheads="1"/>
          </p:cNvSpPr>
          <p:nvPr/>
        </p:nvSpPr>
        <p:spPr bwMode="auto">
          <a:xfrm>
            <a:off x="2500313" y="1223963"/>
            <a:ext cx="1635125" cy="2667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en-US" sz="1200" b="1"/>
              <a:t>USB cable</a:t>
            </a:r>
          </a:p>
        </p:txBody>
      </p:sp>
      <p:sp>
        <p:nvSpPr>
          <p:cNvPr id="1612820" name="Text Box 20"/>
          <p:cNvSpPr txBox="1">
            <a:spLocks noChangeArrowheads="1"/>
          </p:cNvSpPr>
          <p:nvPr/>
        </p:nvSpPr>
        <p:spPr bwMode="auto">
          <a:xfrm>
            <a:off x="2671763" y="2309813"/>
            <a:ext cx="1765300" cy="2667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en-US" sz="1200" b="1" dirty="0"/>
              <a:t>USB-CAN adaptor</a:t>
            </a:r>
          </a:p>
        </p:txBody>
      </p:sp>
      <p:pic>
        <p:nvPicPr>
          <p:cNvPr id="22" name="Picture 21" descr="Andorra_TSP_TN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705225" y="4254413"/>
            <a:ext cx="1443037" cy="1008149"/>
          </a:xfrm>
          <a:prstGeom prst="rect">
            <a:avLst/>
          </a:prstGeom>
        </p:spPr>
      </p:pic>
      <p:sp>
        <p:nvSpPr>
          <p:cNvPr id="23" name="Freeform 12"/>
          <p:cNvSpPr>
            <a:spLocks/>
          </p:cNvSpPr>
          <p:nvPr/>
        </p:nvSpPr>
        <p:spPr bwMode="auto">
          <a:xfrm>
            <a:off x="2309813" y="2900363"/>
            <a:ext cx="2033587" cy="148113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9" y="17"/>
              </a:cxn>
              <a:cxn ang="0">
                <a:pos x="26" y="29"/>
              </a:cxn>
              <a:cxn ang="0">
                <a:pos x="55" y="36"/>
              </a:cxn>
              <a:cxn ang="0">
                <a:pos x="161" y="47"/>
              </a:cxn>
              <a:cxn ang="0">
                <a:pos x="224" y="89"/>
              </a:cxn>
              <a:cxn ang="0">
                <a:pos x="234" y="295"/>
              </a:cxn>
            </a:cxnLst>
            <a:rect l="0" t="0" r="r" b="b"/>
            <a:pathLst>
              <a:path w="236" h="295">
                <a:moveTo>
                  <a:pt x="0" y="0"/>
                </a:moveTo>
                <a:cubicBezTo>
                  <a:pt x="2" y="6"/>
                  <a:pt x="5" y="12"/>
                  <a:pt x="9" y="17"/>
                </a:cubicBezTo>
                <a:cubicBezTo>
                  <a:pt x="13" y="22"/>
                  <a:pt x="18" y="26"/>
                  <a:pt x="26" y="29"/>
                </a:cubicBezTo>
                <a:cubicBezTo>
                  <a:pt x="34" y="32"/>
                  <a:pt x="33" y="33"/>
                  <a:pt x="55" y="36"/>
                </a:cubicBezTo>
                <a:cubicBezTo>
                  <a:pt x="77" y="39"/>
                  <a:pt x="133" y="38"/>
                  <a:pt x="161" y="47"/>
                </a:cubicBezTo>
                <a:cubicBezTo>
                  <a:pt x="189" y="56"/>
                  <a:pt x="212" y="48"/>
                  <a:pt x="224" y="89"/>
                </a:cubicBezTo>
                <a:cubicBezTo>
                  <a:pt x="236" y="130"/>
                  <a:pt x="232" y="261"/>
                  <a:pt x="234" y="295"/>
                </a:cubicBezTo>
              </a:path>
            </a:pathLst>
          </a:custGeom>
          <a:noFill/>
          <a:ln w="9525" cap="flat" cmpd="sng">
            <a:solidFill>
              <a:srgbClr val="333399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4" name="Freeform 13"/>
          <p:cNvSpPr>
            <a:spLocks/>
          </p:cNvSpPr>
          <p:nvPr/>
        </p:nvSpPr>
        <p:spPr bwMode="auto">
          <a:xfrm>
            <a:off x="2328863" y="2871788"/>
            <a:ext cx="2071687" cy="15001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9" y="17"/>
              </a:cxn>
              <a:cxn ang="0">
                <a:pos x="26" y="29"/>
              </a:cxn>
              <a:cxn ang="0">
                <a:pos x="55" y="36"/>
              </a:cxn>
              <a:cxn ang="0">
                <a:pos x="161" y="47"/>
              </a:cxn>
              <a:cxn ang="0">
                <a:pos x="224" y="89"/>
              </a:cxn>
              <a:cxn ang="0">
                <a:pos x="234" y="295"/>
              </a:cxn>
            </a:cxnLst>
            <a:rect l="0" t="0" r="r" b="b"/>
            <a:pathLst>
              <a:path w="236" h="295">
                <a:moveTo>
                  <a:pt x="0" y="0"/>
                </a:moveTo>
                <a:cubicBezTo>
                  <a:pt x="2" y="6"/>
                  <a:pt x="5" y="12"/>
                  <a:pt x="9" y="17"/>
                </a:cubicBezTo>
                <a:cubicBezTo>
                  <a:pt x="13" y="22"/>
                  <a:pt x="18" y="26"/>
                  <a:pt x="26" y="29"/>
                </a:cubicBezTo>
                <a:cubicBezTo>
                  <a:pt x="34" y="32"/>
                  <a:pt x="33" y="33"/>
                  <a:pt x="55" y="36"/>
                </a:cubicBezTo>
                <a:cubicBezTo>
                  <a:pt x="77" y="39"/>
                  <a:pt x="133" y="38"/>
                  <a:pt x="161" y="47"/>
                </a:cubicBezTo>
                <a:cubicBezTo>
                  <a:pt x="189" y="56"/>
                  <a:pt x="212" y="48"/>
                  <a:pt x="224" y="89"/>
                </a:cubicBezTo>
                <a:cubicBezTo>
                  <a:pt x="236" y="130"/>
                  <a:pt x="232" y="261"/>
                  <a:pt x="234" y="295"/>
                </a:cubicBezTo>
              </a:path>
            </a:pathLst>
          </a:custGeom>
          <a:noFill/>
          <a:ln w="9525" cap="flat" cmpd="sng">
            <a:solidFill>
              <a:srgbClr val="8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5" name="Text Box 16"/>
          <p:cNvSpPr txBox="1">
            <a:spLocks noChangeArrowheads="1"/>
          </p:cNvSpPr>
          <p:nvPr/>
        </p:nvSpPr>
        <p:spPr bwMode="auto">
          <a:xfrm>
            <a:off x="2592388" y="4189413"/>
            <a:ext cx="1484312" cy="2667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en-US" sz="1200" b="1" dirty="0" smtClean="0"/>
              <a:t>MPC560xB/P/S</a:t>
            </a:r>
            <a:endParaRPr lang="en-US" sz="1200" b="1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Slide Number Placeholder 2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D256DFF8-53FB-4012-A6F0-7BCD66E59A5B}" type="slidenum">
              <a:rPr lang="en-US"/>
              <a:pPr/>
              <a:t>16</a:t>
            </a:fld>
            <a:endParaRPr lang="en-US"/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>
            <p:ph/>
          </p:nvPr>
        </p:nvGraphicFramePr>
        <p:xfrm>
          <a:off x="1511300" y="830263"/>
          <a:ext cx="6169025" cy="4491037"/>
        </p:xfrm>
        <a:graphic>
          <a:graphicData uri="http://schemas.openxmlformats.org/presentationml/2006/ole">
            <p:oleObj spid="_x0000_s152578" name="Visio" r:id="rId4" imgW="3355848" imgH="2443734" progId="">
              <p:embed/>
            </p:oleObj>
          </a:graphicData>
        </a:graphic>
      </p:graphicFrame>
      <p:sp>
        <p:nvSpPr>
          <p:cNvPr id="1028" name="Text Box 4"/>
          <p:cNvSpPr txBox="1">
            <a:spLocks noChangeArrowheads="1"/>
          </p:cNvSpPr>
          <p:nvPr/>
        </p:nvSpPr>
        <p:spPr bwMode="hidden">
          <a:xfrm>
            <a:off x="4332288" y="333375"/>
            <a:ext cx="4659312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sz="2400" b="1"/>
              <a:t>Bootloader Flow Chart</a:t>
            </a:r>
            <a:endParaRPr lang="en-US" sz="1800" b="1"/>
          </a:p>
        </p:txBody>
      </p:sp>
      <p:sp>
        <p:nvSpPr>
          <p:cNvPr id="5" name="Rectangle 4"/>
          <p:cNvSpPr/>
          <p:nvPr/>
        </p:nvSpPr>
        <p:spPr bwMode="auto">
          <a:xfrm>
            <a:off x="2305050" y="847725"/>
            <a:ext cx="1314450" cy="400050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repeatCount="5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F0D9509A-81B6-4B07-8011-584A2BEC73BD}" type="slidenum">
              <a:rPr lang="en-US"/>
              <a:pPr/>
              <a:t>17</a:t>
            </a:fld>
            <a:endParaRPr lang="en-US"/>
          </a:p>
        </p:txBody>
      </p:sp>
      <p:sp>
        <p:nvSpPr>
          <p:cNvPr id="8601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__start()</a:t>
            </a:r>
          </a:p>
        </p:txBody>
      </p:sp>
      <p:pic>
        <p:nvPicPr>
          <p:cNvPr id="10957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3360" y="400050"/>
            <a:ext cx="5157787" cy="32769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9573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39315" y="726196"/>
            <a:ext cx="4089438" cy="2401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9574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88978" y="3150824"/>
            <a:ext cx="3834386" cy="25959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Freeform 11"/>
          <p:cNvSpPr/>
          <p:nvPr/>
        </p:nvSpPr>
        <p:spPr bwMode="auto">
          <a:xfrm>
            <a:off x="2588821" y="2247405"/>
            <a:ext cx="3135085" cy="751114"/>
          </a:xfrm>
          <a:custGeom>
            <a:avLst/>
            <a:gdLst>
              <a:gd name="connsiteX0" fmla="*/ 0 w 3135085"/>
              <a:gd name="connsiteY0" fmla="*/ 751114 h 751114"/>
              <a:gd name="connsiteX1" fmla="*/ 1039091 w 3135085"/>
              <a:gd name="connsiteY1" fmla="*/ 121722 h 751114"/>
              <a:gd name="connsiteX2" fmla="*/ 2784763 w 3135085"/>
              <a:gd name="connsiteY2" fmla="*/ 20782 h 751114"/>
              <a:gd name="connsiteX3" fmla="*/ 3135085 w 3135085"/>
              <a:gd name="connsiteY3" fmla="*/ 169224 h 7511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35085" h="751114">
                <a:moveTo>
                  <a:pt x="0" y="751114"/>
                </a:moveTo>
                <a:cubicBezTo>
                  <a:pt x="287482" y="497279"/>
                  <a:pt x="574964" y="243444"/>
                  <a:pt x="1039091" y="121722"/>
                </a:cubicBezTo>
                <a:cubicBezTo>
                  <a:pt x="1503218" y="0"/>
                  <a:pt x="2435431" y="12865"/>
                  <a:pt x="2784763" y="20782"/>
                </a:cubicBezTo>
                <a:cubicBezTo>
                  <a:pt x="3134095" y="28699"/>
                  <a:pt x="3134590" y="98961"/>
                  <a:pt x="3135085" y="169224"/>
                </a:cubicBezTo>
              </a:path>
            </a:pathLst>
          </a:cu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3" name="Freeform 12"/>
          <p:cNvSpPr/>
          <p:nvPr/>
        </p:nvSpPr>
        <p:spPr bwMode="auto">
          <a:xfrm>
            <a:off x="5533901" y="2594758"/>
            <a:ext cx="910442" cy="950026"/>
          </a:xfrm>
          <a:custGeom>
            <a:avLst/>
            <a:gdLst>
              <a:gd name="connsiteX0" fmla="*/ 0 w 910442"/>
              <a:gd name="connsiteY0" fmla="*/ 0 h 950026"/>
              <a:gd name="connsiteX1" fmla="*/ 837211 w 910442"/>
              <a:gd name="connsiteY1" fmla="*/ 403761 h 950026"/>
              <a:gd name="connsiteX2" fmla="*/ 439387 w 910442"/>
              <a:gd name="connsiteY2" fmla="*/ 950026 h 950026"/>
              <a:gd name="connsiteX3" fmla="*/ 439387 w 910442"/>
              <a:gd name="connsiteY3" fmla="*/ 950026 h 9500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0442" h="950026">
                <a:moveTo>
                  <a:pt x="0" y="0"/>
                </a:moveTo>
                <a:cubicBezTo>
                  <a:pt x="381990" y="122711"/>
                  <a:pt x="763980" y="245423"/>
                  <a:pt x="837211" y="403761"/>
                </a:cubicBezTo>
                <a:cubicBezTo>
                  <a:pt x="910442" y="562099"/>
                  <a:pt x="439387" y="950026"/>
                  <a:pt x="439387" y="950026"/>
                </a:cubicBezTo>
                <a:lnTo>
                  <a:pt x="439387" y="950026"/>
                </a:lnTo>
              </a:path>
            </a:pathLst>
          </a:cu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4" name="Rectangle 13"/>
          <p:cNvSpPr/>
          <p:nvPr/>
        </p:nvSpPr>
        <p:spPr bwMode="auto">
          <a:xfrm>
            <a:off x="4631382" y="4720441"/>
            <a:ext cx="2648198" cy="21375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__start() to main() in general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B244348-13A6-43B2-B79E-90EA4A1EAEF0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  <p:pic>
        <p:nvPicPr>
          <p:cNvPr id="10854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350" y="895190"/>
            <a:ext cx="5953125" cy="2105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0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9063" y="3152775"/>
            <a:ext cx="6713537" cy="270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Line Callout 1 7"/>
          <p:cNvSpPr/>
          <p:nvPr/>
        </p:nvSpPr>
        <p:spPr bwMode="auto">
          <a:xfrm>
            <a:off x="5067300" y="2476499"/>
            <a:ext cx="2686050" cy="323851"/>
          </a:xfrm>
          <a:prstGeom prst="borderCallout1">
            <a:avLst>
              <a:gd name="adj1" fmla="val 99581"/>
              <a:gd name="adj2" fmla="val 1241"/>
              <a:gd name="adj3" fmla="val 95576"/>
              <a:gd name="adj4" fmla="val -147907"/>
            </a:avLst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rPr>
              <a:t>BootLoader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Arial" charset="0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6819900" y="5610225"/>
            <a:ext cx="2238375" cy="247650"/>
          </a:xfrm>
          <a:prstGeom prst="rect">
            <a:avLst/>
          </a:prstGeom>
          <a:noFill/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i="1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For example: MPC5604P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53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Steps in initialization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42925" indent="-542925"/>
            <a:r>
              <a:rPr lang="en-US" dirty="0" smtClean="0"/>
              <a:t>Initialized the basic system of PowerPC</a:t>
            </a:r>
          </a:p>
          <a:p>
            <a:pPr marL="542925" indent="-542925"/>
            <a:r>
              <a:rPr lang="en-US" dirty="0" smtClean="0"/>
              <a:t>Copy the </a:t>
            </a:r>
            <a:r>
              <a:rPr lang="en-US" dirty="0" err="1" smtClean="0"/>
              <a:t>bootloader</a:t>
            </a:r>
            <a:r>
              <a:rPr lang="en-US" dirty="0" smtClean="0"/>
              <a:t> code from flash to RAM</a:t>
            </a:r>
          </a:p>
          <a:p>
            <a:pPr marL="542925" indent="-542925"/>
            <a:r>
              <a:rPr lang="en-US" dirty="0" smtClean="0"/>
              <a:t>Run the code within RAM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B244348-13A6-43B2-B79E-90EA4A1EAEF0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  <p:pic>
        <p:nvPicPr>
          <p:cNvPr id="1546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9550" y="2071688"/>
            <a:ext cx="6172200" cy="2600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4629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4600" y="3905250"/>
            <a:ext cx="3276600" cy="127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4630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76775" y="4567238"/>
            <a:ext cx="2838450" cy="1304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546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546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546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47675" indent="-447675"/>
            <a:r>
              <a:rPr lang="en-US" dirty="0" err="1" smtClean="0"/>
              <a:t>BootLoader</a:t>
            </a:r>
            <a:r>
              <a:rPr lang="en-US" dirty="0" smtClean="0"/>
              <a:t> features and benefits</a:t>
            </a:r>
          </a:p>
          <a:p>
            <a:pPr marL="447675" indent="-447675"/>
            <a:r>
              <a:rPr lang="en-US" dirty="0" err="1" smtClean="0"/>
              <a:t>BootLoader</a:t>
            </a:r>
            <a:r>
              <a:rPr lang="en-US" dirty="0" smtClean="0"/>
              <a:t> on MPC560xB/P/S</a:t>
            </a:r>
          </a:p>
          <a:p>
            <a:pPr marL="787400" lvl="1" indent="-447675"/>
            <a:r>
              <a:rPr lang="en-US" dirty="0" smtClean="0"/>
              <a:t>Key modules for </a:t>
            </a:r>
            <a:r>
              <a:rPr lang="en-US" dirty="0" err="1" smtClean="0"/>
              <a:t>bootloader</a:t>
            </a:r>
            <a:r>
              <a:rPr lang="en-US" dirty="0" smtClean="0"/>
              <a:t>: SIUL, MC_ME, </a:t>
            </a:r>
            <a:r>
              <a:rPr lang="en-US" dirty="0" err="1" smtClean="0"/>
              <a:t>FlexCAN</a:t>
            </a:r>
            <a:r>
              <a:rPr lang="en-US" dirty="0" smtClean="0"/>
              <a:t>, etc..</a:t>
            </a:r>
          </a:p>
          <a:p>
            <a:pPr marL="787400" lvl="1" indent="-447675"/>
            <a:r>
              <a:rPr lang="en-US" dirty="0" smtClean="0"/>
              <a:t>Memory analysis on MPC560cB/P/S and setting</a:t>
            </a:r>
          </a:p>
          <a:p>
            <a:pPr marL="787400" lvl="1" indent="-447675"/>
            <a:r>
              <a:rPr lang="en-US" dirty="0" smtClean="0"/>
              <a:t>Strategy for </a:t>
            </a:r>
            <a:r>
              <a:rPr lang="en-US" dirty="0" err="1" smtClean="0"/>
              <a:t>bootloader</a:t>
            </a:r>
            <a:r>
              <a:rPr lang="en-US" dirty="0" smtClean="0"/>
              <a:t> with *.mot file</a:t>
            </a:r>
          </a:p>
          <a:p>
            <a:pPr marL="447675" indent="-447675"/>
            <a:r>
              <a:rPr lang="en-US" dirty="0" smtClean="0"/>
              <a:t>Implement on MPC560xB/P/S</a:t>
            </a:r>
          </a:p>
          <a:p>
            <a:pPr marL="787400" lvl="1" indent="-447675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B244348-13A6-43B2-B79E-90EA4A1EAEF0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Slide Number Placeholder 2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D256DFF8-53FB-4012-A6F0-7BCD66E59A5B}" type="slidenum">
              <a:rPr lang="en-US"/>
              <a:pPr/>
              <a:t>20</a:t>
            </a:fld>
            <a:endParaRPr lang="en-US"/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>
            <p:ph/>
          </p:nvPr>
        </p:nvGraphicFramePr>
        <p:xfrm>
          <a:off x="1511300" y="830263"/>
          <a:ext cx="6169025" cy="4491037"/>
        </p:xfrm>
        <a:graphic>
          <a:graphicData uri="http://schemas.openxmlformats.org/presentationml/2006/ole">
            <p:oleObj spid="_x0000_s155650" name="Visio" r:id="rId4" imgW="3355848" imgH="2443734" progId="">
              <p:embed/>
            </p:oleObj>
          </a:graphicData>
        </a:graphic>
      </p:graphicFrame>
      <p:sp>
        <p:nvSpPr>
          <p:cNvPr id="1028" name="Text Box 4"/>
          <p:cNvSpPr txBox="1">
            <a:spLocks noChangeArrowheads="1"/>
          </p:cNvSpPr>
          <p:nvPr/>
        </p:nvSpPr>
        <p:spPr bwMode="hidden">
          <a:xfrm>
            <a:off x="4332288" y="333375"/>
            <a:ext cx="4659312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sz="2400" b="1"/>
              <a:t>Bootloader Flow Chart</a:t>
            </a:r>
            <a:endParaRPr lang="en-US" sz="1800" b="1"/>
          </a:p>
        </p:txBody>
      </p:sp>
      <p:grpSp>
        <p:nvGrpSpPr>
          <p:cNvPr id="20" name="Group 19"/>
          <p:cNvGrpSpPr/>
          <p:nvPr/>
        </p:nvGrpSpPr>
        <p:grpSpPr>
          <a:xfrm>
            <a:off x="1352551" y="1447799"/>
            <a:ext cx="6486524" cy="3952875"/>
            <a:chOff x="1352551" y="1447799"/>
            <a:chExt cx="6486524" cy="3952875"/>
          </a:xfrm>
        </p:grpSpPr>
        <p:cxnSp>
          <p:nvCxnSpPr>
            <p:cNvPr id="10" name="Elbow Connector 9"/>
            <p:cNvCxnSpPr/>
            <p:nvPr/>
          </p:nvCxnSpPr>
          <p:spPr bwMode="auto">
            <a:xfrm>
              <a:off x="1371600" y="4638675"/>
              <a:ext cx="6467475" cy="723900"/>
            </a:xfrm>
            <a:prstGeom prst="bentConnector3">
              <a:avLst>
                <a:gd name="adj1" fmla="val 50000"/>
              </a:avLst>
            </a:pr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4" name="Straight Connector 13"/>
            <p:cNvCxnSpPr/>
            <p:nvPr/>
          </p:nvCxnSpPr>
          <p:spPr bwMode="auto">
            <a:xfrm rot="5400000" flipH="1" flipV="1">
              <a:off x="-214312" y="3052763"/>
              <a:ext cx="3152775" cy="19050"/>
            </a:xfrm>
            <a:prstGeom prst="line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6" name="Straight Connector 15"/>
            <p:cNvCxnSpPr/>
            <p:nvPr/>
          </p:nvCxnSpPr>
          <p:spPr bwMode="auto">
            <a:xfrm>
              <a:off x="1371600" y="1457325"/>
              <a:ext cx="6381750" cy="0"/>
            </a:xfrm>
            <a:prstGeom prst="line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8" name="Straight Connector 17"/>
            <p:cNvCxnSpPr/>
            <p:nvPr/>
          </p:nvCxnSpPr>
          <p:spPr bwMode="auto">
            <a:xfrm rot="16200000" flipH="1">
              <a:off x="5810250" y="3400424"/>
              <a:ext cx="3952875" cy="47625"/>
            </a:xfrm>
            <a:prstGeom prst="line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repeatCount="5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Steps in communication and updating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B244348-13A6-43B2-B79E-90EA4A1EAEF0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  <p:pic>
        <p:nvPicPr>
          <p:cNvPr id="1566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405063"/>
            <a:ext cx="6324600" cy="2505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667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0025" y="5124450"/>
            <a:ext cx="26765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4" name="Group 13"/>
          <p:cNvGrpSpPr/>
          <p:nvPr/>
        </p:nvGrpSpPr>
        <p:grpSpPr>
          <a:xfrm>
            <a:off x="2306637" y="2581275"/>
            <a:ext cx="6665913" cy="3238500"/>
            <a:chOff x="2305050" y="2590800"/>
            <a:chExt cx="6665913" cy="3238500"/>
          </a:xfrm>
        </p:grpSpPr>
        <p:pic>
          <p:nvPicPr>
            <p:cNvPr id="156677" name="Picture 5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2305050" y="2590800"/>
              <a:ext cx="6665913" cy="3238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10" name="Straight Connector 9"/>
            <p:cNvCxnSpPr/>
            <p:nvPr/>
          </p:nvCxnSpPr>
          <p:spPr bwMode="auto">
            <a:xfrm>
              <a:off x="3905250" y="3810000"/>
              <a:ext cx="561975" cy="0"/>
            </a:xfrm>
            <a:prstGeom prst="line">
              <a:avLst/>
            </a:prstGeom>
            <a:noFill/>
            <a:ln w="38100" cap="flat" cmpd="sng" algn="ctr">
              <a:solidFill>
                <a:srgbClr val="0000FF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" name="Straight Connector 10"/>
            <p:cNvCxnSpPr/>
            <p:nvPr/>
          </p:nvCxnSpPr>
          <p:spPr bwMode="auto">
            <a:xfrm>
              <a:off x="3876675" y="4048125"/>
              <a:ext cx="561975" cy="0"/>
            </a:xfrm>
            <a:prstGeom prst="line">
              <a:avLst/>
            </a:prstGeom>
            <a:noFill/>
            <a:ln w="38100" cap="flat" cmpd="sng" algn="ctr">
              <a:solidFill>
                <a:srgbClr val="0000FF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2" name="Straight Connector 11"/>
            <p:cNvCxnSpPr/>
            <p:nvPr/>
          </p:nvCxnSpPr>
          <p:spPr bwMode="auto">
            <a:xfrm>
              <a:off x="3886200" y="4286250"/>
              <a:ext cx="561975" cy="0"/>
            </a:xfrm>
            <a:prstGeom prst="line">
              <a:avLst/>
            </a:prstGeom>
            <a:noFill/>
            <a:ln w="38100" cap="flat" cmpd="sng" algn="ctr">
              <a:solidFill>
                <a:srgbClr val="0000FF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15" name="Content Placeholder 2"/>
          <p:cNvSpPr>
            <a:spLocks noGrp="1"/>
          </p:cNvSpPr>
          <p:nvPr>
            <p:ph idx="1"/>
          </p:nvPr>
        </p:nvSpPr>
        <p:spPr>
          <a:xfrm>
            <a:off x="133350" y="933450"/>
            <a:ext cx="8883650" cy="4908550"/>
          </a:xfrm>
        </p:spPr>
        <p:txBody>
          <a:bodyPr/>
          <a:lstStyle/>
          <a:p>
            <a:pPr marL="542925" indent="-542925"/>
            <a:r>
              <a:rPr lang="en-US" dirty="0" smtClean="0"/>
              <a:t>Get the ‘Update’ command</a:t>
            </a:r>
          </a:p>
          <a:p>
            <a:pPr marL="542925" indent="-542925"/>
            <a:r>
              <a:rPr lang="en-US" dirty="0" smtClean="0"/>
              <a:t>Erase the application flash</a:t>
            </a:r>
          </a:p>
          <a:p>
            <a:pPr marL="542925" indent="-542925"/>
            <a:r>
              <a:rPr lang="en-US" dirty="0" smtClean="0"/>
              <a:t>Receive s-record data and program into the target flash</a:t>
            </a:r>
          </a:p>
          <a:p>
            <a:pPr marL="542925" indent="-542925"/>
            <a:r>
              <a:rPr lang="en-US" dirty="0" smtClean="0"/>
              <a:t>Jump to application code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56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566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F0D9509A-81B6-4B07-8011-584A2BEC73BD}" type="slidenum">
              <a:rPr lang="en-US"/>
              <a:pPr/>
              <a:t>22</a:t>
            </a:fld>
            <a:endParaRPr lang="en-US"/>
          </a:p>
        </p:txBody>
      </p:sp>
      <p:sp>
        <p:nvSpPr>
          <p:cNvPr id="8601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*.mot format</a:t>
            </a:r>
          </a:p>
        </p:txBody>
      </p:sp>
      <p:sp>
        <p:nvSpPr>
          <p:cNvPr id="8602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3350" y="933450"/>
            <a:ext cx="8883650" cy="2691493"/>
          </a:xfrm>
        </p:spPr>
        <p:txBody>
          <a:bodyPr/>
          <a:lstStyle/>
          <a:p>
            <a:pPr eaLnBrk="1" hangingPunct="1">
              <a:buNone/>
            </a:pPr>
            <a:r>
              <a:rPr lang="pt-BR" sz="2000" dirty="0" smtClean="0"/>
              <a:t>S319000000AC000006E40000800000008000000002100000280016</a:t>
            </a:r>
          </a:p>
          <a:p>
            <a:pPr eaLnBrk="1" hangingPunct="1">
              <a:buNone/>
            </a:pPr>
            <a:r>
              <a:rPr lang="pt-BR" sz="2000" dirty="0" smtClean="0"/>
              <a:t>S319000000C040001340000000040000000000000000000000008F</a:t>
            </a:r>
          </a:p>
          <a:p>
            <a:pPr eaLnBrk="1" hangingPunct="1">
              <a:buNone/>
            </a:pPr>
            <a:r>
              <a:rPr lang="pt-BR" sz="2000" dirty="0" smtClean="0"/>
              <a:t>S319000000D4400000000000134040001348000000104000135829</a:t>
            </a:r>
          </a:p>
          <a:p>
            <a:pPr eaLnBrk="1" hangingPunct="1">
              <a:buNone/>
            </a:pPr>
            <a:r>
              <a:rPr lang="pt-BR" sz="2000" dirty="0" smtClean="0"/>
              <a:t>S311000000E80000003C0000000000000000CA</a:t>
            </a:r>
          </a:p>
          <a:p>
            <a:pPr eaLnBrk="1" hangingPunct="1">
              <a:buNone/>
            </a:pPr>
            <a:r>
              <a:rPr lang="pt-BR" sz="2000" dirty="0" smtClean="0"/>
              <a:t>S319000000F47C6000A664637C600124008F7800002B009F0004D3</a:t>
            </a:r>
          </a:p>
          <a:p>
            <a:pPr eaLnBrk="1" hangingPunct="1">
              <a:buNone/>
            </a:pPr>
            <a:r>
              <a:rPr lang="pt-BR" sz="2000" dirty="0" smtClean="0"/>
              <a:t>S3190000010870BF7FF14635065304347C00286C00017C002FACCA</a:t>
            </a:r>
          </a:p>
          <a:p>
            <a:pPr eaLnBrk="1" hangingPunct="1">
              <a:buNone/>
            </a:pPr>
            <a:r>
              <a:rPr lang="pt-BR" sz="2000" dirty="0" smtClean="0"/>
              <a:t>S3190000011C18A5900818849CF8E0F700010004008E78001F53F0</a:t>
            </a:r>
          </a:p>
          <a:p>
            <a:pPr eaLnBrk="1" hangingPunct="1">
              <a:buNone/>
            </a:pPr>
            <a:r>
              <a:rPr lang="pt-BR" sz="2000" dirty="0" smtClean="0"/>
              <a:t>S3190000013078001F6D78001FAF009E0004023602470258780076</a:t>
            </a:r>
            <a:endParaRPr lang="en-US" sz="2000" dirty="0" smtClean="0"/>
          </a:p>
        </p:txBody>
      </p:sp>
      <p:sp>
        <p:nvSpPr>
          <p:cNvPr id="5" name="Rectangle 4"/>
          <p:cNvSpPr/>
          <p:nvPr/>
        </p:nvSpPr>
        <p:spPr bwMode="auto">
          <a:xfrm>
            <a:off x="130629" y="2253343"/>
            <a:ext cx="8033657" cy="326571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4800" y="4234543"/>
            <a:ext cx="86214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Type     Length     Address        Data                                                                                                CRC</a:t>
            </a:r>
          </a:p>
          <a:p>
            <a:r>
              <a:rPr lang="pt-BR" dirty="0" smtClean="0"/>
              <a:t>S3        19            000000F4     7C6000A6    64637C60     0124008F  7800002B  009F0004         </a:t>
            </a:r>
            <a:r>
              <a:rPr lang="pt-BR" dirty="0" smtClean="0">
                <a:solidFill>
                  <a:srgbClr val="FF0000"/>
                </a:solidFill>
              </a:rPr>
              <a:t>D3</a:t>
            </a:r>
          </a:p>
        </p:txBody>
      </p:sp>
      <p:sp>
        <p:nvSpPr>
          <p:cNvPr id="7" name="Rectangle 6"/>
          <p:cNvSpPr/>
          <p:nvPr/>
        </p:nvSpPr>
        <p:spPr bwMode="auto">
          <a:xfrm>
            <a:off x="293914" y="4223657"/>
            <a:ext cx="8077200" cy="261257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293910" y="4484917"/>
            <a:ext cx="8077200" cy="261257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04800" y="5138057"/>
            <a:ext cx="8305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Note:  Flash operation on JDP’s MCU, like program, is for double-word program.</a:t>
            </a:r>
          </a:p>
          <a:p>
            <a:r>
              <a:rPr lang="en-US" dirty="0" smtClean="0"/>
              <a:t>           So, for receiving the lines’ data, </a:t>
            </a:r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two lines for five time double-word programming </a:t>
            </a:r>
            <a:r>
              <a:rPr lang="en-US" dirty="0" smtClean="0"/>
              <a:t>is the target.</a:t>
            </a:r>
            <a:endParaRPr lang="en-US" dirty="0"/>
          </a:p>
        </p:txBody>
      </p:sp>
      <p:cxnSp>
        <p:nvCxnSpPr>
          <p:cNvPr id="12" name="Straight Arrow Connector 11"/>
          <p:cNvCxnSpPr/>
          <p:nvPr/>
        </p:nvCxnSpPr>
        <p:spPr bwMode="auto">
          <a:xfrm rot="16200000" flipH="1">
            <a:off x="-598714" y="3320142"/>
            <a:ext cx="1611087" cy="152401"/>
          </a:xfrm>
          <a:prstGeom prst="straightConnector1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1" name="TextBox 10"/>
          <p:cNvSpPr txBox="1"/>
          <p:nvPr/>
        </p:nvSpPr>
        <p:spPr>
          <a:xfrm>
            <a:off x="904874" y="4791075"/>
            <a:ext cx="6010275" cy="307777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19+F4+7C+60+A6+64+63+7C+60+01+24+8F+78+2B+9F+04+</a:t>
            </a:r>
            <a:r>
              <a:rPr lang="en-US" dirty="0" smtClean="0">
                <a:solidFill>
                  <a:srgbClr val="FF0000"/>
                </a:solidFill>
              </a:rPr>
              <a:t>D3</a:t>
            </a:r>
            <a:r>
              <a:rPr lang="en-US" dirty="0" smtClean="0"/>
              <a:t> = FF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F0D9509A-81B6-4B07-8011-584A2BEC73BD}" type="slidenum">
              <a:rPr lang="en-US"/>
              <a:pPr/>
              <a:t>23</a:t>
            </a:fld>
            <a:endParaRPr lang="en-US"/>
          </a:p>
        </p:txBody>
      </p:sp>
      <p:sp>
        <p:nvSpPr>
          <p:cNvPr id="8601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*.mot format</a:t>
            </a:r>
          </a:p>
        </p:txBody>
      </p:sp>
      <p:sp>
        <p:nvSpPr>
          <p:cNvPr id="8602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3350" y="933450"/>
            <a:ext cx="8883650" cy="438150"/>
          </a:xfrm>
        </p:spPr>
        <p:txBody>
          <a:bodyPr/>
          <a:lstStyle/>
          <a:p>
            <a:pPr eaLnBrk="1" hangingPunct="1">
              <a:buNone/>
            </a:pPr>
            <a:r>
              <a:rPr lang="en-US" dirty="0" smtClean="0"/>
              <a:t>Another sample</a:t>
            </a:r>
          </a:p>
        </p:txBody>
      </p:sp>
      <p:pic>
        <p:nvPicPr>
          <p:cNvPr id="1085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51227" y="1660071"/>
            <a:ext cx="4295775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 bwMode="auto">
          <a:xfrm>
            <a:off x="1643743" y="1534886"/>
            <a:ext cx="185057" cy="3712028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1982031" y="1541590"/>
            <a:ext cx="610444" cy="3712028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5629589" y="1551635"/>
            <a:ext cx="183381" cy="3712028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1512794" y="1667435"/>
            <a:ext cx="4578724" cy="1781736"/>
          </a:xfrm>
          <a:prstGeom prst="rect">
            <a:avLst/>
          </a:prstGeom>
          <a:noFill/>
          <a:ln w="127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1492624" y="3926541"/>
            <a:ext cx="4578724" cy="1358153"/>
          </a:xfrm>
          <a:prstGeom prst="rect">
            <a:avLst/>
          </a:prstGeom>
          <a:noFill/>
          <a:ln w="127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6360459" y="1311088"/>
            <a:ext cx="1459006" cy="282388"/>
          </a:xfrm>
          <a:prstGeom prst="rect">
            <a:avLst/>
          </a:prstGeom>
          <a:noFill/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0x14 bytes</a:t>
            </a:r>
            <a:r>
              <a:rPr lang="en-US" dirty="0" smtClean="0"/>
              <a:t>/line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/>
              <a:t>Address increase 0x14 per line</a:t>
            </a:r>
          </a:p>
        </p:txBody>
      </p:sp>
      <p:sp>
        <p:nvSpPr>
          <p:cNvPr id="13" name="Rectangle 12"/>
          <p:cNvSpPr/>
          <p:nvPr/>
        </p:nvSpPr>
        <p:spPr bwMode="auto">
          <a:xfrm>
            <a:off x="6360460" y="4827495"/>
            <a:ext cx="1459006" cy="282388"/>
          </a:xfrm>
          <a:prstGeom prst="rect">
            <a:avLst/>
          </a:prstGeom>
          <a:noFill/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0x14 bytes</a:t>
            </a:r>
            <a:r>
              <a:rPr lang="en-US" dirty="0" smtClean="0"/>
              <a:t>/line</a:t>
            </a:r>
          </a:p>
          <a:p>
            <a:r>
              <a:rPr lang="en-US" dirty="0" smtClean="0"/>
              <a:t>Address increase 0x14 per line</a:t>
            </a:r>
          </a:p>
        </p:txBody>
      </p:sp>
      <p:sp>
        <p:nvSpPr>
          <p:cNvPr id="14" name="Rectangle 13"/>
          <p:cNvSpPr/>
          <p:nvPr/>
        </p:nvSpPr>
        <p:spPr bwMode="auto">
          <a:xfrm>
            <a:off x="6353736" y="3321424"/>
            <a:ext cx="1459006" cy="282388"/>
          </a:xfrm>
          <a:prstGeom prst="rect">
            <a:avLst/>
          </a:prstGeom>
          <a:noFill/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rPr>
              <a:t>Address </a:t>
            </a:r>
            <a:r>
              <a:rPr lang="en-US" dirty="0" smtClean="0">
                <a:solidFill>
                  <a:srgbClr val="0000FF"/>
                </a:solidFill>
              </a:rPr>
              <a:t>increases 0x18</a:t>
            </a:r>
          </a:p>
        </p:txBody>
      </p:sp>
      <p:cxnSp>
        <p:nvCxnSpPr>
          <p:cNvPr id="16" name="Straight Arrow Connector 15"/>
          <p:cNvCxnSpPr/>
          <p:nvPr/>
        </p:nvCxnSpPr>
        <p:spPr bwMode="auto">
          <a:xfrm rot="10800000" flipV="1">
            <a:off x="4578724" y="3462618"/>
            <a:ext cx="1822076" cy="80682"/>
          </a:xfrm>
          <a:prstGeom prst="straightConnector1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8" name="Straight Arrow Connector 17"/>
          <p:cNvCxnSpPr/>
          <p:nvPr/>
        </p:nvCxnSpPr>
        <p:spPr bwMode="auto">
          <a:xfrm rot="10800000">
            <a:off x="5836024" y="3328147"/>
            <a:ext cx="558052" cy="121024"/>
          </a:xfrm>
          <a:prstGeom prst="straightConnector1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9" name="Rectangle 18"/>
          <p:cNvSpPr/>
          <p:nvPr/>
        </p:nvSpPr>
        <p:spPr bwMode="auto">
          <a:xfrm>
            <a:off x="6347012" y="3630707"/>
            <a:ext cx="1459006" cy="282388"/>
          </a:xfrm>
          <a:prstGeom prst="rect">
            <a:avLst/>
          </a:prstGeom>
          <a:noFill/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" charset="0"/>
              </a:rPr>
              <a:t>Address </a:t>
            </a:r>
            <a:r>
              <a:rPr lang="en-US" dirty="0" smtClean="0">
                <a:solidFill>
                  <a:srgbClr val="7030A0"/>
                </a:solidFill>
              </a:rPr>
              <a:t>increases 0xC</a:t>
            </a:r>
          </a:p>
        </p:txBody>
      </p:sp>
      <p:cxnSp>
        <p:nvCxnSpPr>
          <p:cNvPr id="21" name="Straight Arrow Connector 20"/>
          <p:cNvCxnSpPr>
            <a:stCxn id="19" idx="1"/>
          </p:cNvCxnSpPr>
          <p:nvPr/>
        </p:nvCxnSpPr>
        <p:spPr bwMode="auto">
          <a:xfrm rot="10800000">
            <a:off x="4699748" y="3556747"/>
            <a:ext cx="1647265" cy="215154"/>
          </a:xfrm>
          <a:prstGeom prst="straightConnector1">
            <a:avLst/>
          </a:prstGeom>
          <a:noFill/>
          <a:ln w="12700" cap="flat" cmpd="sng" algn="ctr">
            <a:solidFill>
              <a:srgbClr val="7030A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2" name="Straight Arrow Connector 21"/>
          <p:cNvCxnSpPr>
            <a:stCxn id="19" idx="1"/>
          </p:cNvCxnSpPr>
          <p:nvPr/>
        </p:nvCxnSpPr>
        <p:spPr bwMode="auto">
          <a:xfrm rot="10800000">
            <a:off x="3971368" y="3695699"/>
            <a:ext cx="2375645" cy="76202"/>
          </a:xfrm>
          <a:prstGeom prst="straightConnector1">
            <a:avLst/>
          </a:prstGeom>
          <a:noFill/>
          <a:ln w="12700" cap="flat" cmpd="sng" algn="ctr">
            <a:solidFill>
              <a:srgbClr val="7030A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4" name="Rectangle 23"/>
          <p:cNvSpPr/>
          <p:nvPr/>
        </p:nvSpPr>
        <p:spPr bwMode="auto">
          <a:xfrm>
            <a:off x="6367181" y="3973603"/>
            <a:ext cx="1459006" cy="282388"/>
          </a:xfrm>
          <a:prstGeom prst="rect">
            <a:avLst/>
          </a:prstGeom>
          <a:noFill/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charset="0"/>
              </a:rPr>
              <a:t>Address </a:t>
            </a:r>
            <a:r>
              <a:rPr lang="en-US" dirty="0" smtClean="0">
                <a:solidFill>
                  <a:srgbClr val="FF0000"/>
                </a:solidFill>
              </a:rPr>
              <a:t>increases 0x8</a:t>
            </a:r>
          </a:p>
        </p:txBody>
      </p:sp>
      <p:cxnSp>
        <p:nvCxnSpPr>
          <p:cNvPr id="26" name="Straight Arrow Connector 25"/>
          <p:cNvCxnSpPr>
            <a:stCxn id="24" idx="1"/>
          </p:cNvCxnSpPr>
          <p:nvPr/>
        </p:nvCxnSpPr>
        <p:spPr bwMode="auto">
          <a:xfrm rot="10800000">
            <a:off x="4128247" y="3745007"/>
            <a:ext cx="2238934" cy="369791"/>
          </a:xfrm>
          <a:prstGeom prst="straightConnector1">
            <a:avLst/>
          </a:prstGeom>
          <a:noFill/>
          <a:ln w="12700" cap="flat" cmpd="sng" algn="ctr">
            <a:solidFill>
              <a:srgbClr val="C0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7" name="Straight Arrow Connector 26"/>
          <p:cNvCxnSpPr>
            <a:stCxn id="24" idx="1"/>
          </p:cNvCxnSpPr>
          <p:nvPr/>
        </p:nvCxnSpPr>
        <p:spPr bwMode="auto">
          <a:xfrm rot="10800000">
            <a:off x="3998259" y="3843621"/>
            <a:ext cx="2368922" cy="271177"/>
          </a:xfrm>
          <a:prstGeom prst="straightConnector1">
            <a:avLst/>
          </a:prstGeom>
          <a:noFill/>
          <a:ln w="12700" cap="flat" cmpd="sng" algn="ctr">
            <a:solidFill>
              <a:srgbClr val="C0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9" name="Rectangle 28"/>
          <p:cNvSpPr/>
          <p:nvPr/>
        </p:nvSpPr>
        <p:spPr bwMode="auto">
          <a:xfrm>
            <a:off x="6398554" y="4300812"/>
            <a:ext cx="1459006" cy="282388"/>
          </a:xfrm>
          <a:prstGeom prst="rect">
            <a:avLst/>
          </a:prstGeom>
          <a:noFill/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" charset="0"/>
              </a:rPr>
              <a:t>Address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increases 0x8</a:t>
            </a:r>
          </a:p>
        </p:txBody>
      </p:sp>
      <p:cxnSp>
        <p:nvCxnSpPr>
          <p:cNvPr id="31" name="Straight Arrow Connector 30"/>
          <p:cNvCxnSpPr>
            <a:stCxn id="29" idx="1"/>
          </p:cNvCxnSpPr>
          <p:nvPr/>
        </p:nvCxnSpPr>
        <p:spPr bwMode="auto">
          <a:xfrm rot="10800000">
            <a:off x="3711388" y="3886200"/>
            <a:ext cx="2687166" cy="555806"/>
          </a:xfrm>
          <a:prstGeom prst="straightConnector1">
            <a:avLst/>
          </a:prstGeom>
          <a:noFill/>
          <a:ln w="12700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2" name="Straight Arrow Connector 31"/>
          <p:cNvCxnSpPr>
            <a:stCxn id="29" idx="1"/>
          </p:cNvCxnSpPr>
          <p:nvPr/>
        </p:nvCxnSpPr>
        <p:spPr bwMode="auto">
          <a:xfrm rot="10800000">
            <a:off x="2613212" y="4058772"/>
            <a:ext cx="3785343" cy="383235"/>
          </a:xfrm>
          <a:prstGeom prst="straightConnector1">
            <a:avLst/>
          </a:prstGeom>
          <a:noFill/>
          <a:ln w="12700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7" name="Straight Arrow Connector 36"/>
          <p:cNvCxnSpPr>
            <a:stCxn id="12" idx="1"/>
          </p:cNvCxnSpPr>
          <p:nvPr/>
        </p:nvCxnSpPr>
        <p:spPr bwMode="auto">
          <a:xfrm rot="10800000" flipV="1">
            <a:off x="6084795" y="1452282"/>
            <a:ext cx="275665" cy="228600"/>
          </a:xfrm>
          <a:prstGeom prst="straightConnector1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9" name="Straight Arrow Connector 38"/>
          <p:cNvCxnSpPr>
            <a:stCxn id="13" idx="1"/>
          </p:cNvCxnSpPr>
          <p:nvPr/>
        </p:nvCxnSpPr>
        <p:spPr bwMode="auto">
          <a:xfrm rot="10800000" flipV="1">
            <a:off x="6064624" y="4968688"/>
            <a:ext cx="295836" cy="6723"/>
          </a:xfrm>
          <a:prstGeom prst="straightConnector1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>
                <a:ea typeface="宋体" pitchFamily="2" charset="-122"/>
              </a:rPr>
              <a:t>S-Record Parsing Routine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B244348-13A6-43B2-B79E-90EA4A1EAEF0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  <p:pic>
        <p:nvPicPr>
          <p:cNvPr id="1587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75" y="2400300"/>
            <a:ext cx="6494463" cy="329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872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91075" y="3533775"/>
            <a:ext cx="4352925" cy="224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00025" y="938213"/>
            <a:ext cx="1600200" cy="86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80975" y="1800225"/>
            <a:ext cx="8382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205038" y="923925"/>
            <a:ext cx="1971675" cy="81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7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243513" y="914400"/>
            <a:ext cx="3362325" cy="219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58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1587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90500" y="4629150"/>
            <a:ext cx="7324725" cy="566738"/>
          </a:xfrm>
          <a:noFill/>
          <a:ln w="9525"/>
        </p:spPr>
        <p:txBody>
          <a:bodyPr/>
          <a:lstStyle/>
          <a:p>
            <a:pPr marL="447675" indent="-447675"/>
            <a:r>
              <a:rPr lang="en-US" sz="2800" dirty="0" smtClean="0"/>
              <a:t>Review</a:t>
            </a:r>
          </a:p>
        </p:txBody>
      </p:sp>
      <p:sp>
        <p:nvSpPr>
          <p:cNvPr id="10243" name="Rectangle 4"/>
          <p:cNvSpPr>
            <a:spLocks noChangeArrowheads="1"/>
          </p:cNvSpPr>
          <p:nvPr/>
        </p:nvSpPr>
        <p:spPr bwMode="auto">
          <a:xfrm>
            <a:off x="190500" y="4064000"/>
            <a:ext cx="6353175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 sz="180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1D08A555-F46D-4847-A49A-0DAB9E5A4D5B}" type="slidenum">
              <a:rPr lang="en-US"/>
              <a:pPr/>
              <a:t>26</a:t>
            </a:fld>
            <a:endParaRPr lang="en-US"/>
          </a:p>
        </p:txBody>
      </p:sp>
      <p:sp>
        <p:nvSpPr>
          <p:cNvPr id="53251" name="Rectangle 2"/>
          <p:cNvSpPr>
            <a:spLocks noChangeArrowheads="1"/>
          </p:cNvSpPr>
          <p:nvPr/>
        </p:nvSpPr>
        <p:spPr bwMode="hidden">
          <a:xfrm>
            <a:off x="320675" y="915612"/>
            <a:ext cx="7914667" cy="424731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marL="541338" indent="-541338">
              <a:spcBef>
                <a:spcPct val="15000"/>
              </a:spcBef>
              <a:buFont typeface="Wingdings" pitchFamily="2" charset="2"/>
              <a:buChar char="v"/>
              <a:tabLst>
                <a:tab pos="457200" algn="l"/>
              </a:tabLst>
            </a:pPr>
            <a:r>
              <a:rPr lang="en-US" sz="2000" dirty="0" smtClean="0"/>
              <a:t>Communication </a:t>
            </a:r>
            <a:r>
              <a:rPr lang="en-US" sz="2000" dirty="0"/>
              <a:t>function: CAN </a:t>
            </a:r>
            <a:r>
              <a:rPr lang="en-US" sz="2000" dirty="0" smtClean="0"/>
              <a:t>communication and </a:t>
            </a:r>
            <a:r>
              <a:rPr lang="en-US" sz="2000" dirty="0"/>
              <a:t>Flow </a:t>
            </a:r>
            <a:r>
              <a:rPr lang="en-US" sz="2000" dirty="0" smtClean="0"/>
              <a:t>control</a:t>
            </a:r>
          </a:p>
          <a:p>
            <a:pPr marL="541338" indent="-541338">
              <a:spcBef>
                <a:spcPct val="15000"/>
              </a:spcBef>
              <a:buFont typeface="Wingdings" pitchFamily="2" charset="2"/>
              <a:buChar char="v"/>
              <a:tabLst>
                <a:tab pos="457200" algn="l"/>
              </a:tabLst>
            </a:pPr>
            <a:endParaRPr lang="en-US" sz="2000" dirty="0"/>
          </a:p>
          <a:p>
            <a:pPr marL="541338" indent="-541338">
              <a:spcBef>
                <a:spcPct val="15000"/>
              </a:spcBef>
              <a:buFont typeface="Wingdings" pitchFamily="2" charset="2"/>
              <a:buChar char="v"/>
              <a:tabLst>
                <a:tab pos="457200" algn="l"/>
              </a:tabLst>
            </a:pPr>
            <a:r>
              <a:rPr lang="en-US" sz="2000" dirty="0"/>
              <a:t>S-Record parsing </a:t>
            </a:r>
            <a:r>
              <a:rPr lang="en-US" sz="2000" dirty="0" smtClean="0"/>
              <a:t>function</a:t>
            </a:r>
          </a:p>
          <a:p>
            <a:pPr marL="541338" indent="-541338">
              <a:spcBef>
                <a:spcPct val="15000"/>
              </a:spcBef>
              <a:buFont typeface="Wingdings" pitchFamily="2" charset="2"/>
              <a:buChar char="v"/>
              <a:tabLst>
                <a:tab pos="457200" algn="l"/>
              </a:tabLst>
            </a:pPr>
            <a:endParaRPr lang="en-US" sz="2000" dirty="0"/>
          </a:p>
          <a:p>
            <a:pPr marL="541338" indent="-541338">
              <a:spcBef>
                <a:spcPct val="15000"/>
              </a:spcBef>
              <a:buFont typeface="Wingdings" pitchFamily="2" charset="2"/>
              <a:buChar char="v"/>
              <a:tabLst>
                <a:tab pos="457200" algn="l"/>
              </a:tabLst>
            </a:pPr>
            <a:r>
              <a:rPr lang="en-US" sz="2000" dirty="0"/>
              <a:t>Memory </a:t>
            </a:r>
            <a:r>
              <a:rPr lang="en-US" sz="2000" dirty="0" smtClean="0"/>
              <a:t>map;</a:t>
            </a:r>
          </a:p>
          <a:p>
            <a:pPr marL="541338" indent="-541338">
              <a:spcBef>
                <a:spcPct val="15000"/>
              </a:spcBef>
              <a:buFont typeface="Wingdings" pitchFamily="2" charset="2"/>
              <a:buChar char="v"/>
              <a:tabLst>
                <a:tab pos="457200" algn="l"/>
              </a:tabLst>
            </a:pPr>
            <a:endParaRPr lang="en-US" sz="2000" dirty="0"/>
          </a:p>
          <a:p>
            <a:pPr marL="541338" indent="-541338">
              <a:spcBef>
                <a:spcPct val="15000"/>
              </a:spcBef>
              <a:buFont typeface="Wingdings" pitchFamily="2" charset="2"/>
              <a:buChar char="v"/>
              <a:tabLst>
                <a:tab pos="457200" algn="l"/>
              </a:tabLst>
            </a:pPr>
            <a:r>
              <a:rPr lang="en-US" sz="2000" dirty="0"/>
              <a:t>Flash erase / program codes need to be relocated to RAM</a:t>
            </a:r>
            <a:r>
              <a:rPr lang="en-US" sz="2000" dirty="0" smtClean="0"/>
              <a:t>;</a:t>
            </a:r>
            <a:endParaRPr lang="en-US" sz="2000" dirty="0"/>
          </a:p>
          <a:p>
            <a:pPr marL="720725" lvl="1">
              <a:spcBef>
                <a:spcPct val="15000"/>
              </a:spcBef>
              <a:buFont typeface="Wingdings" pitchFamily="2" charset="2"/>
              <a:buChar char="v"/>
              <a:tabLst>
                <a:tab pos="457200" algn="l"/>
              </a:tabLst>
            </a:pPr>
            <a:r>
              <a:rPr lang="en-US" sz="2000" dirty="0"/>
              <a:t> Flash function related code</a:t>
            </a:r>
          </a:p>
          <a:p>
            <a:pPr marL="720725" lvl="1">
              <a:spcBef>
                <a:spcPct val="15000"/>
              </a:spcBef>
              <a:buFont typeface="Wingdings" pitchFamily="2" charset="2"/>
              <a:buChar char="v"/>
              <a:tabLst>
                <a:tab pos="457200" algn="l"/>
              </a:tabLst>
            </a:pPr>
            <a:r>
              <a:rPr lang="en-US" sz="2000" dirty="0"/>
              <a:t> </a:t>
            </a:r>
            <a:r>
              <a:rPr lang="en-US" sz="2000" dirty="0" smtClean="0"/>
              <a:t>ISR</a:t>
            </a:r>
          </a:p>
          <a:p>
            <a:pPr marL="720725" lvl="1">
              <a:spcBef>
                <a:spcPct val="15000"/>
              </a:spcBef>
              <a:buFont typeface="Wingdings" pitchFamily="2" charset="2"/>
              <a:buChar char="v"/>
              <a:tabLst>
                <a:tab pos="457200" algn="l"/>
              </a:tabLst>
            </a:pPr>
            <a:endParaRPr lang="en-US" sz="2000" dirty="0"/>
          </a:p>
          <a:p>
            <a:pPr marL="541338" indent="-541338">
              <a:spcBef>
                <a:spcPct val="15000"/>
              </a:spcBef>
              <a:buFont typeface="Wingdings" pitchFamily="2" charset="2"/>
              <a:buChar char="v"/>
              <a:tabLst>
                <a:tab pos="457200" algn="l"/>
              </a:tabLst>
            </a:pPr>
            <a:endParaRPr lang="en-US" sz="2000" dirty="0"/>
          </a:p>
          <a:p>
            <a:pPr marL="541338" indent="-541338" eaLnBrk="0" hangingPunct="0">
              <a:tabLst>
                <a:tab pos="457200" algn="l"/>
              </a:tabLst>
            </a:pPr>
            <a:endParaRPr lang="en-US" sz="2000" dirty="0"/>
          </a:p>
        </p:txBody>
      </p:sp>
      <p:sp>
        <p:nvSpPr>
          <p:cNvPr id="53252" name="Rectangle 3"/>
          <p:cNvSpPr>
            <a:spLocks noGrp="1" noChangeArrowheads="1"/>
          </p:cNvSpPr>
          <p:nvPr>
            <p:ph type="title"/>
          </p:nvPr>
        </p:nvSpPr>
        <p:spPr>
          <a:xfrm>
            <a:off x="133350" y="285750"/>
            <a:ext cx="8882063" cy="658813"/>
          </a:xfrm>
          <a:noFill/>
        </p:spPr>
        <p:txBody>
          <a:bodyPr/>
          <a:lstStyle/>
          <a:p>
            <a:pPr eaLnBrk="1" hangingPunct="1">
              <a:lnSpc>
                <a:spcPct val="100000"/>
              </a:lnSpc>
              <a:spcBef>
                <a:spcPct val="30000"/>
              </a:spcBef>
            </a:pPr>
            <a:r>
              <a:rPr lang="en-US" altLang="zh-CN" dirty="0" smtClean="0">
                <a:ea typeface="宋体" pitchFamily="2" charset="-122"/>
              </a:rPr>
              <a:t> </a:t>
            </a:r>
            <a:r>
              <a:rPr lang="en-US" altLang="en-US" dirty="0" err="1" smtClean="0"/>
              <a:t>Bootloader</a:t>
            </a:r>
            <a:r>
              <a:rPr lang="en-US" altLang="en-US" dirty="0" smtClean="0"/>
              <a:t> key points</a:t>
            </a:r>
            <a:endParaRPr lang="zh-CN" altLang="en-US" dirty="0" smtClean="0">
              <a:ea typeface="宋体" pitchFamily="2" charset="-122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Improvement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3350" y="933450"/>
            <a:ext cx="8883650" cy="3790950"/>
          </a:xfrm>
        </p:spPr>
        <p:txBody>
          <a:bodyPr/>
          <a:lstStyle/>
          <a:p>
            <a:pPr marL="542925" indent="-542925"/>
            <a:r>
              <a:rPr lang="en-US" dirty="0" smtClean="0"/>
              <a:t>Use shadow flash into </a:t>
            </a:r>
            <a:r>
              <a:rPr lang="en-US" dirty="0" err="1" smtClean="0"/>
              <a:t>bootloader</a:t>
            </a:r>
            <a:endParaRPr lang="en-US" dirty="0" smtClean="0"/>
          </a:p>
          <a:p>
            <a:pPr marL="542925" indent="-542925"/>
            <a:endParaRPr lang="en-US" dirty="0" smtClean="0"/>
          </a:p>
          <a:p>
            <a:pPr marL="542925" indent="-542925"/>
            <a:endParaRPr lang="en-US" dirty="0" smtClean="0"/>
          </a:p>
          <a:p>
            <a:pPr marL="542925" indent="-542925"/>
            <a:endParaRPr lang="en-US" dirty="0" smtClean="0"/>
          </a:p>
          <a:p>
            <a:pPr marL="542925" indent="-542925"/>
            <a:r>
              <a:rPr lang="en-US" dirty="0" smtClean="0"/>
              <a:t>Security </a:t>
            </a:r>
            <a:br>
              <a:rPr lang="en-US" dirty="0" smtClean="0"/>
            </a:br>
            <a:r>
              <a:rPr lang="en-US" sz="1800" dirty="0" smtClean="0"/>
              <a:t>Protect and censor for updating </a:t>
            </a:r>
            <a:endParaRPr lang="en-US" dirty="0" smtClean="0"/>
          </a:p>
          <a:p>
            <a:pPr marL="542925" indent="-542925"/>
            <a:endParaRPr lang="en-US" dirty="0" smtClean="0"/>
          </a:p>
          <a:p>
            <a:pPr marL="542925" indent="-542925"/>
            <a:r>
              <a:rPr lang="en-US" dirty="0" smtClean="0"/>
              <a:t>Development PC-client software for BAM module</a:t>
            </a:r>
          </a:p>
          <a:p>
            <a:pPr marL="809625" lvl="1" indent="-266700"/>
            <a:r>
              <a:rPr lang="en-US" dirty="0" smtClean="0"/>
              <a:t>*.mot file process for BAM requirement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B244348-13A6-43B2-B79E-90EA4A1EAEF0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  <p:pic>
        <p:nvPicPr>
          <p:cNvPr id="15974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9613" y="1428750"/>
            <a:ext cx="8104187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ctrTitle"/>
          </p:nvPr>
        </p:nvSpPr>
        <p:spPr>
          <a:noFill/>
          <a:ln w="9525"/>
        </p:spPr>
        <p:txBody>
          <a:bodyPr/>
          <a:lstStyle/>
          <a:p>
            <a:pPr eaLnBrk="1" hangingPunct="1"/>
            <a:r>
              <a:rPr lang="en-US" sz="2800" dirty="0" smtClean="0"/>
              <a:t>Features and Benefits</a:t>
            </a:r>
          </a:p>
        </p:txBody>
      </p:sp>
      <p:sp>
        <p:nvSpPr>
          <p:cNvPr id="10243" name="Rectangle 4"/>
          <p:cNvSpPr>
            <a:spLocks noChangeArrowheads="1"/>
          </p:cNvSpPr>
          <p:nvPr/>
        </p:nvSpPr>
        <p:spPr bwMode="auto">
          <a:xfrm>
            <a:off x="190500" y="4064000"/>
            <a:ext cx="6353175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 sz="180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err="1" smtClean="0">
                <a:ea typeface="宋体" pitchFamily="2" charset="-122"/>
              </a:rPr>
              <a:t>Bootloader</a:t>
            </a:r>
            <a:r>
              <a:rPr lang="en-US" altLang="zh-CN" dirty="0" smtClean="0">
                <a:ea typeface="宋体" pitchFamily="2" charset="-122"/>
              </a:rPr>
              <a:t> in General Embedded System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B244348-13A6-43B2-B79E-90EA4A1EAEF0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258763" y="933450"/>
            <a:ext cx="7939087" cy="464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228600" marR="0" lvl="0" indent="-228600" algn="l" defTabSz="914400" rtl="0" eaLnBrk="0" fontAlgn="base" latinLnBrk="0" hangingPunct="0">
              <a:lnSpc>
                <a:spcPct val="100000"/>
              </a:lnSpc>
              <a:spcBef>
                <a:spcPct val="15000"/>
              </a:spcBef>
              <a:spcAft>
                <a:spcPct val="3000"/>
              </a:spcAft>
              <a:buClr>
                <a:schemeClr val="accent1"/>
              </a:buClr>
              <a:buSzPct val="80000"/>
              <a:buFont typeface="Arial" charset="0"/>
              <a:buChar char="►"/>
              <a:tabLst/>
              <a:defRPr/>
            </a:pPr>
            <a:r>
              <a:rPr kumimoji="0" lang="en-US" altLang="zh-CN" sz="16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+mn-lt"/>
                <a:ea typeface="宋体" pitchFamily="2" charset="-122"/>
                <a:cs typeface="+mn-cs"/>
              </a:rPr>
              <a:t>BootLoader</a:t>
            </a:r>
            <a:r>
              <a:rPr kumimoji="0" lang="en-US" altLang="zh-CN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+mn-lt"/>
                <a:ea typeface="宋体" pitchFamily="2" charset="-122"/>
                <a:cs typeface="+mn-cs"/>
              </a:rPr>
              <a:t> Concept</a:t>
            </a:r>
            <a:endParaRPr kumimoji="0" lang="zh-CN" altLang="en-US" sz="1600" b="1" i="0" u="none" strike="noStrike" kern="0" cap="none" spc="0" normalizeH="0" baseline="0" noProof="0" dirty="0" smtClean="0">
              <a:ln>
                <a:noFill/>
              </a:ln>
              <a:solidFill>
                <a:srgbClr val="003399"/>
              </a:solidFill>
              <a:effectLst/>
              <a:uLnTx/>
              <a:uFillTx/>
              <a:latin typeface="+mn-lt"/>
              <a:ea typeface="宋体" pitchFamily="2" charset="-122"/>
              <a:cs typeface="+mn-cs"/>
            </a:endParaRPr>
          </a:p>
          <a:p>
            <a:pPr marL="228600" marR="0" lvl="0" indent="-228600" algn="l" defTabSz="914400" rtl="0" eaLnBrk="0" fontAlgn="base" latinLnBrk="0" hangingPunct="0">
              <a:lnSpc>
                <a:spcPct val="100000"/>
              </a:lnSpc>
              <a:spcBef>
                <a:spcPct val="15000"/>
              </a:spcBef>
              <a:spcAft>
                <a:spcPct val="3000"/>
              </a:spcAft>
              <a:buClr>
                <a:schemeClr val="accent1"/>
              </a:buClr>
              <a:buSzPct val="80000"/>
              <a:tabLst/>
              <a:defRPr/>
            </a:pPr>
            <a:r>
              <a:rPr kumimoji="0" lang="en-US" altLang="zh-CN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宋体" pitchFamily="2" charset="-122"/>
                <a:cs typeface="+mn-cs"/>
              </a:rPr>
              <a:t>A routine with both “Boot” and “Loader” functions.</a:t>
            </a:r>
            <a:endParaRPr kumimoji="0" lang="zh-CN" altLang="en-US" sz="16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宋体" pitchFamily="2" charset="-122"/>
              <a:cs typeface="+mn-cs"/>
            </a:endParaRPr>
          </a:p>
          <a:p>
            <a:pPr marL="228600" marR="0" lvl="0" indent="-228600" algn="l" defTabSz="914400" rtl="0" eaLnBrk="0" fontAlgn="base" latinLnBrk="0" hangingPunct="0">
              <a:lnSpc>
                <a:spcPct val="100000"/>
              </a:lnSpc>
              <a:spcBef>
                <a:spcPct val="15000"/>
              </a:spcBef>
              <a:spcAft>
                <a:spcPct val="3000"/>
              </a:spcAft>
              <a:buClr>
                <a:schemeClr val="accent1"/>
              </a:buClr>
              <a:buSzPct val="80000"/>
              <a:buFont typeface="Arial" charset="0"/>
              <a:buChar char="►"/>
              <a:tabLst/>
              <a:defRPr/>
            </a:pPr>
            <a:endParaRPr kumimoji="0" lang="zh-CN" altLang="en-US" sz="16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宋体" pitchFamily="2" charset="-122"/>
              <a:cs typeface="+mn-cs"/>
            </a:endParaRPr>
          </a:p>
          <a:p>
            <a:pPr marL="228600" marR="0" lvl="0" indent="-228600" algn="l" defTabSz="914400" rtl="0" eaLnBrk="0" fontAlgn="base" latinLnBrk="0" hangingPunct="0">
              <a:lnSpc>
                <a:spcPct val="100000"/>
              </a:lnSpc>
              <a:spcBef>
                <a:spcPct val="15000"/>
              </a:spcBef>
              <a:spcAft>
                <a:spcPct val="3000"/>
              </a:spcAft>
              <a:buClr>
                <a:schemeClr val="accent1"/>
              </a:buClr>
              <a:buSzPct val="80000"/>
              <a:buFont typeface="Arial" charset="0"/>
              <a:buChar char="►"/>
              <a:tabLst/>
              <a:defRPr/>
            </a:pPr>
            <a:r>
              <a:rPr kumimoji="0" lang="en-US" altLang="zh-CN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+mn-lt"/>
                <a:ea typeface="宋体" pitchFamily="2" charset="-122"/>
                <a:cs typeface="+mn-cs"/>
              </a:rPr>
              <a:t>Boot Routine</a:t>
            </a:r>
            <a:r>
              <a:rPr lang="en-US" altLang="zh-CN" sz="1600" b="1" kern="0" dirty="0" smtClean="0">
                <a:solidFill>
                  <a:srgbClr val="003399"/>
                </a:solidFill>
                <a:latin typeface="+mn-lt"/>
                <a:ea typeface="宋体" pitchFamily="2" charset="-122"/>
              </a:rPr>
              <a:t>: </a:t>
            </a:r>
            <a:r>
              <a:rPr kumimoji="0" lang="en-US" altLang="zh-CN" sz="160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宋体" pitchFamily="2" charset="-122"/>
                <a:cs typeface="+mn-cs"/>
              </a:rPr>
              <a:t>I</a:t>
            </a:r>
            <a:r>
              <a:rPr kumimoji="0" lang="en-US" altLang="zh-CN" sz="16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宋体" pitchFamily="2" charset="-122"/>
                <a:cs typeface="+mn-cs"/>
              </a:rPr>
              <a:t>nit</a:t>
            </a:r>
            <a:r>
              <a:rPr kumimoji="0" lang="en-US" altLang="zh-CN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itchFamily="2" charset="-122"/>
                <a:cs typeface="+mn-cs"/>
              </a:rPr>
              <a:t>ializing routine immediate after Power On or Reset, the routine prepares an appropriate hardware and software environment for invoking application:</a:t>
            </a:r>
            <a:endParaRPr kumimoji="0" lang="zh-CN" altLang="en-US" sz="16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宋体" pitchFamily="2" charset="-122"/>
              <a:cs typeface="+mn-cs"/>
            </a:endParaRPr>
          </a:p>
          <a:p>
            <a:pPr marL="568325" marR="0" lvl="1" indent="-225425" algn="l" defTabSz="914400" rtl="0" eaLnBrk="0" fontAlgn="base" latinLnBrk="0" hangingPunct="0">
              <a:lnSpc>
                <a:spcPct val="100000"/>
              </a:lnSpc>
              <a:spcBef>
                <a:spcPct val="15000"/>
              </a:spcBef>
              <a:spcAft>
                <a:spcPct val="3000"/>
              </a:spcAft>
              <a:buClr>
                <a:schemeClr val="tx1"/>
              </a:buClr>
              <a:buSzPct val="80000"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宋体" pitchFamily="2" charset="-122"/>
              </a:rPr>
              <a:t>－　</a:t>
            </a:r>
            <a:r>
              <a:rPr kumimoji="0" lang="en-US" altLang="zh-CN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宋体" pitchFamily="2" charset="-122"/>
              </a:rPr>
              <a:t>Initialize hardware devices</a:t>
            </a:r>
          </a:p>
          <a:p>
            <a:pPr marL="568325" marR="0" lvl="1" indent="-225425" algn="l" defTabSz="914400" rtl="0" eaLnBrk="0" fontAlgn="base" latinLnBrk="0" hangingPunct="0">
              <a:lnSpc>
                <a:spcPct val="100000"/>
              </a:lnSpc>
              <a:spcBef>
                <a:spcPct val="15000"/>
              </a:spcBef>
              <a:spcAft>
                <a:spcPct val="3000"/>
              </a:spcAft>
              <a:buClr>
                <a:schemeClr val="tx1"/>
              </a:buClr>
              <a:buSzPct val="80000"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宋体" pitchFamily="2" charset="-122"/>
              </a:rPr>
              <a:t>－　</a:t>
            </a:r>
            <a:r>
              <a:rPr kumimoji="0" lang="en-US" altLang="zh-CN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宋体" pitchFamily="2" charset="-122"/>
              </a:rPr>
              <a:t>Establish appropriate memory map</a:t>
            </a:r>
            <a:endParaRPr kumimoji="0" lang="zh-CN" altLang="en-US" sz="14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宋体" pitchFamily="2" charset="-122"/>
            </a:endParaRPr>
          </a:p>
          <a:p>
            <a:pPr marL="568325" marR="0" lvl="1" indent="-225425" algn="l" defTabSz="914400" rtl="0" eaLnBrk="0" fontAlgn="base" latinLnBrk="0" hangingPunct="0">
              <a:lnSpc>
                <a:spcPct val="100000"/>
              </a:lnSpc>
              <a:spcBef>
                <a:spcPct val="15000"/>
              </a:spcBef>
              <a:spcAft>
                <a:spcPct val="3000"/>
              </a:spcAft>
              <a:buClr>
                <a:schemeClr val="tx1"/>
              </a:buClr>
              <a:buSzPct val="80000"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宋体" pitchFamily="2" charset="-122"/>
              </a:rPr>
              <a:t>－　</a:t>
            </a:r>
            <a:r>
              <a:rPr kumimoji="0" lang="en-US" altLang="zh-CN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宋体" pitchFamily="2" charset="-122"/>
              </a:rPr>
              <a:t>Initialize heap and stack</a:t>
            </a:r>
          </a:p>
          <a:p>
            <a:pPr marL="568325" marR="0" lvl="1" indent="-225425" algn="l" defTabSz="914400" rtl="0" eaLnBrk="0" fontAlgn="base" latinLnBrk="0" hangingPunct="0">
              <a:lnSpc>
                <a:spcPct val="100000"/>
              </a:lnSpc>
              <a:spcBef>
                <a:spcPct val="15000"/>
              </a:spcBef>
              <a:spcAft>
                <a:spcPct val="3000"/>
              </a:spcAft>
              <a:buClr>
                <a:schemeClr val="tx1"/>
              </a:buClr>
              <a:buSzPct val="80000"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宋体" pitchFamily="2" charset="-122"/>
              </a:rPr>
              <a:t>－　</a:t>
            </a:r>
            <a:r>
              <a:rPr kumimoji="0" lang="en-US" altLang="zh-CN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宋体" pitchFamily="2" charset="-122"/>
              </a:rPr>
              <a:t>Test and initialize RAM</a:t>
            </a:r>
            <a:endParaRPr kumimoji="0" lang="zh-CN" altLang="en-US" sz="14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宋体" pitchFamily="2" charset="-122"/>
            </a:endParaRPr>
          </a:p>
          <a:p>
            <a:pPr marL="568325" marR="0" lvl="1" indent="-225425" algn="l" defTabSz="914400" rtl="0" eaLnBrk="0" fontAlgn="base" latinLnBrk="0" hangingPunct="0">
              <a:lnSpc>
                <a:spcPct val="100000"/>
              </a:lnSpc>
              <a:spcBef>
                <a:spcPct val="15000"/>
              </a:spcBef>
              <a:spcAft>
                <a:spcPct val="3000"/>
              </a:spcAft>
              <a:buClr>
                <a:schemeClr val="tx1"/>
              </a:buClr>
              <a:buSzPct val="80000"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宋体" pitchFamily="2" charset="-122"/>
              </a:rPr>
              <a:t>－　</a:t>
            </a:r>
            <a:r>
              <a:rPr kumimoji="0" lang="en-US" altLang="zh-CN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宋体" pitchFamily="2" charset="-122"/>
              </a:rPr>
              <a:t>Possibly, initialize global variables </a:t>
            </a:r>
          </a:p>
          <a:p>
            <a:pPr marL="228600" marR="0" lvl="0" indent="-228600" algn="l" defTabSz="914400" rtl="0" eaLnBrk="0" fontAlgn="base" latinLnBrk="0" hangingPunct="0">
              <a:lnSpc>
                <a:spcPct val="100000"/>
              </a:lnSpc>
              <a:spcBef>
                <a:spcPct val="15000"/>
              </a:spcBef>
              <a:spcAft>
                <a:spcPct val="3000"/>
              </a:spcAft>
              <a:buClr>
                <a:schemeClr val="accent1"/>
              </a:buClr>
              <a:buSzPct val="80000"/>
              <a:buFont typeface="Arial" charset="0"/>
              <a:buChar char="►"/>
              <a:tabLst/>
              <a:defRPr/>
            </a:pPr>
            <a:endParaRPr kumimoji="0" lang="zh-CN" altLang="en-US" sz="1600" b="0" i="0" u="none" strike="noStrike" kern="0" cap="none" spc="0" normalizeH="0" baseline="0" noProof="0" dirty="0" smtClean="0">
              <a:ln>
                <a:noFill/>
              </a:ln>
              <a:solidFill>
                <a:srgbClr val="003399"/>
              </a:solidFill>
              <a:effectLst/>
              <a:uLnTx/>
              <a:uFillTx/>
              <a:latin typeface="+mn-lt"/>
              <a:ea typeface="宋体" pitchFamily="2" charset="-122"/>
              <a:cs typeface="+mn-cs"/>
            </a:endParaRPr>
          </a:p>
          <a:p>
            <a:pPr marL="228600" marR="0" lvl="0" indent="-228600" algn="l" defTabSz="914400" rtl="0" eaLnBrk="0" fontAlgn="base" latinLnBrk="0" hangingPunct="0">
              <a:lnSpc>
                <a:spcPct val="100000"/>
              </a:lnSpc>
              <a:spcBef>
                <a:spcPct val="15000"/>
              </a:spcBef>
              <a:spcAft>
                <a:spcPct val="3000"/>
              </a:spcAft>
              <a:buClr>
                <a:schemeClr val="accent1"/>
              </a:buClr>
              <a:buSzPct val="80000"/>
              <a:buFont typeface="Arial" charset="0"/>
              <a:buChar char="►"/>
              <a:tabLst/>
              <a:defRPr/>
            </a:pPr>
            <a:r>
              <a:rPr kumimoji="0" lang="en-US" altLang="zh-CN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+mn-lt"/>
                <a:ea typeface="宋体" pitchFamily="2" charset="-122"/>
                <a:cs typeface="+mn-cs"/>
              </a:rPr>
              <a:t>Loader Routine</a:t>
            </a:r>
            <a:r>
              <a:rPr kumimoji="0" lang="zh-CN" alt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+mn-lt"/>
                <a:ea typeface="宋体" pitchFamily="2" charset="-122"/>
                <a:cs typeface="+mn-cs"/>
              </a:rPr>
              <a:t>：</a:t>
            </a:r>
            <a:r>
              <a:rPr kumimoji="0" lang="en-US" altLang="zh-CN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itchFamily="2" charset="-122"/>
                <a:cs typeface="+mn-cs"/>
              </a:rPr>
              <a:t>Copy an application from non-volatile memory to RAM and then run the application. </a:t>
            </a:r>
            <a:endParaRPr kumimoji="0" lang="en-US" altLang="zh-CN" sz="1600" b="0" i="0" u="none" strike="noStrike" kern="0" cap="none" spc="0" normalizeH="0" baseline="0" noProof="0" dirty="0">
              <a:ln>
                <a:noFill/>
              </a:ln>
              <a:solidFill>
                <a:srgbClr val="003399"/>
              </a:solidFill>
              <a:effectLst/>
              <a:uLnTx/>
              <a:uFillTx/>
              <a:latin typeface="+mn-lt"/>
              <a:ea typeface="宋体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0BCE0B-3F70-4675-8F5F-19B47F6E56D2}" type="slidenum">
              <a:rPr lang="en-US"/>
              <a:pPr/>
              <a:t>5</a:t>
            </a:fld>
            <a:endParaRPr lang="en-US"/>
          </a:p>
        </p:txBody>
      </p:sp>
      <p:sp>
        <p:nvSpPr>
          <p:cNvPr id="156365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04800" y="895350"/>
            <a:ext cx="7677150" cy="4637088"/>
          </a:xfrm>
        </p:spPr>
        <p:txBody>
          <a:bodyPr/>
          <a:lstStyle/>
          <a:p>
            <a:pPr>
              <a:lnSpc>
                <a:spcPct val="110000"/>
              </a:lnSpc>
            </a:pPr>
            <a:r>
              <a:rPr lang="en-US" altLang="zh-CN" sz="1800" b="1" dirty="0" smtClean="0">
                <a:solidFill>
                  <a:schemeClr val="tx1"/>
                </a:solidFill>
                <a:ea typeface="宋体" pitchFamily="2" charset="-122"/>
              </a:rPr>
              <a:t>Automotive </a:t>
            </a:r>
            <a:r>
              <a:rPr lang="en-US" altLang="zh-CN" sz="1800" b="1" dirty="0">
                <a:solidFill>
                  <a:schemeClr val="tx1"/>
                </a:solidFill>
                <a:ea typeface="宋体" pitchFamily="2" charset="-122"/>
              </a:rPr>
              <a:t>ECU </a:t>
            </a:r>
            <a:r>
              <a:rPr lang="en-US" altLang="zh-CN" sz="1800" b="1" dirty="0" smtClean="0">
                <a:solidFill>
                  <a:schemeClr val="tx1"/>
                </a:solidFill>
                <a:ea typeface="宋体" pitchFamily="2" charset="-122"/>
              </a:rPr>
              <a:t>scenario:</a:t>
            </a:r>
            <a:r>
              <a:rPr lang="en-US" altLang="zh-CN" sz="1800" b="1" dirty="0" smtClean="0">
                <a:solidFill>
                  <a:srgbClr val="003399"/>
                </a:solidFill>
                <a:ea typeface="宋体" pitchFamily="2" charset="-122"/>
              </a:rPr>
              <a:t> </a:t>
            </a:r>
            <a:r>
              <a:rPr lang="en-US" altLang="zh-CN" sz="1800" b="1" dirty="0" err="1">
                <a:solidFill>
                  <a:srgbClr val="003399"/>
                </a:solidFill>
                <a:ea typeface="宋体" pitchFamily="2" charset="-122"/>
              </a:rPr>
              <a:t>Bootloader</a:t>
            </a:r>
            <a:r>
              <a:rPr lang="en-US" altLang="zh-CN" sz="1800" b="1" dirty="0">
                <a:solidFill>
                  <a:srgbClr val="003399"/>
                </a:solidFill>
                <a:ea typeface="宋体" pitchFamily="2" charset="-122"/>
              </a:rPr>
              <a:t> is a routine that function as application updating</a:t>
            </a:r>
            <a:endParaRPr lang="zh-CN" altLang="en-US" sz="1800" b="1" dirty="0">
              <a:solidFill>
                <a:srgbClr val="003399"/>
              </a:solidFill>
              <a:ea typeface="宋体" pitchFamily="2" charset="-122"/>
            </a:endParaRPr>
          </a:p>
          <a:p>
            <a:pPr lvl="1">
              <a:lnSpc>
                <a:spcPct val="110000"/>
              </a:lnSpc>
              <a:buFontTx/>
              <a:buNone/>
            </a:pPr>
            <a:r>
              <a:rPr lang="zh-CN" altLang="en-US" sz="1500" b="1" dirty="0">
                <a:solidFill>
                  <a:schemeClr val="tx1"/>
                </a:solidFill>
                <a:ea typeface="宋体" pitchFamily="2" charset="-122"/>
              </a:rPr>
              <a:t>　</a:t>
            </a:r>
            <a:r>
              <a:rPr lang="en-US" altLang="zh-CN" sz="1500" b="1" dirty="0">
                <a:solidFill>
                  <a:schemeClr val="tx1"/>
                </a:solidFill>
                <a:ea typeface="宋体" pitchFamily="2" charset="-122"/>
              </a:rPr>
              <a:t>In an ECU </a:t>
            </a:r>
            <a:r>
              <a:rPr lang="en-US" altLang="zh-CN" sz="1500" b="1" dirty="0" err="1">
                <a:solidFill>
                  <a:schemeClr val="tx1"/>
                </a:solidFill>
                <a:ea typeface="宋体" pitchFamily="2" charset="-122"/>
              </a:rPr>
              <a:t>bootloader</a:t>
            </a:r>
            <a:r>
              <a:rPr lang="en-US" altLang="zh-CN" sz="1500" b="1" dirty="0">
                <a:solidFill>
                  <a:schemeClr val="tx1"/>
                </a:solidFill>
                <a:ea typeface="宋体" pitchFamily="2" charset="-122"/>
              </a:rPr>
              <a:t> mode (a kind of special mode), ECU is connected with HOST through a communication interface. The HOST downloads and updates a new application to target ECU. The ECU will then run the new application after next RESET or Power On.</a:t>
            </a:r>
          </a:p>
          <a:p>
            <a:pPr>
              <a:lnSpc>
                <a:spcPct val="110000"/>
              </a:lnSpc>
            </a:pPr>
            <a:endParaRPr lang="zh-CN" altLang="en-US" sz="1600" b="1" dirty="0">
              <a:solidFill>
                <a:schemeClr val="tx1"/>
              </a:solidFill>
              <a:ea typeface="宋体" pitchFamily="2" charset="-122"/>
            </a:endParaRPr>
          </a:p>
          <a:p>
            <a:pPr>
              <a:lnSpc>
                <a:spcPct val="110000"/>
              </a:lnSpc>
            </a:pPr>
            <a:r>
              <a:rPr lang="en-US" altLang="zh-CN" sz="1800" b="1" dirty="0">
                <a:solidFill>
                  <a:srgbClr val="003399"/>
                </a:solidFill>
                <a:ea typeface="宋体" pitchFamily="2" charset="-122"/>
              </a:rPr>
              <a:t>ECU </a:t>
            </a:r>
            <a:r>
              <a:rPr lang="en-US" altLang="zh-CN" sz="1800" b="1" dirty="0" err="1">
                <a:solidFill>
                  <a:srgbClr val="003399"/>
                </a:solidFill>
                <a:ea typeface="宋体" pitchFamily="2" charset="-122"/>
              </a:rPr>
              <a:t>Bootloader</a:t>
            </a:r>
            <a:r>
              <a:rPr lang="en-US" altLang="zh-CN" sz="1800" b="1" dirty="0">
                <a:solidFill>
                  <a:srgbClr val="003399"/>
                </a:solidFill>
                <a:ea typeface="宋体" pitchFamily="2" charset="-122"/>
              </a:rPr>
              <a:t> benefits</a:t>
            </a:r>
            <a:r>
              <a:rPr lang="zh-CN" altLang="en-US" sz="1800" b="1" dirty="0">
                <a:solidFill>
                  <a:srgbClr val="003399"/>
                </a:solidFill>
                <a:ea typeface="宋体" pitchFamily="2" charset="-122"/>
              </a:rPr>
              <a:t>：</a:t>
            </a:r>
          </a:p>
          <a:p>
            <a:pPr lvl="1">
              <a:lnSpc>
                <a:spcPct val="80000"/>
              </a:lnSpc>
              <a:buFont typeface="Wingdings" pitchFamily="2" charset="2"/>
              <a:buChar char="§"/>
            </a:pPr>
            <a:r>
              <a:rPr lang="en-US" altLang="zh-CN" sz="1600" b="1" dirty="0">
                <a:solidFill>
                  <a:schemeClr val="tx1"/>
                </a:solidFill>
                <a:ea typeface="宋体" pitchFamily="2" charset="-122"/>
              </a:rPr>
              <a:t>Can prolong software development time</a:t>
            </a:r>
            <a:r>
              <a:rPr lang="zh-CN" altLang="en-US" sz="1600" b="1" dirty="0">
                <a:solidFill>
                  <a:schemeClr val="tx1"/>
                </a:solidFill>
                <a:ea typeface="宋体" pitchFamily="2" charset="-122"/>
              </a:rPr>
              <a:t>；</a:t>
            </a:r>
          </a:p>
          <a:p>
            <a:pPr lvl="1">
              <a:lnSpc>
                <a:spcPct val="80000"/>
              </a:lnSpc>
              <a:buFont typeface="Wingdings" pitchFamily="2" charset="2"/>
              <a:buChar char="§"/>
            </a:pPr>
            <a:r>
              <a:rPr lang="en-US" altLang="zh-CN" sz="1600" b="1" dirty="0" smtClean="0">
                <a:solidFill>
                  <a:schemeClr val="tx1"/>
                </a:solidFill>
                <a:ea typeface="宋体" pitchFamily="2" charset="-122"/>
              </a:rPr>
              <a:t>If </a:t>
            </a:r>
            <a:r>
              <a:rPr lang="en-US" altLang="zh-CN" sz="1600" b="1" dirty="0">
                <a:solidFill>
                  <a:schemeClr val="tx1"/>
                </a:solidFill>
                <a:ea typeface="宋体" pitchFamily="2" charset="-122"/>
              </a:rPr>
              <a:t>software “Bug” is found in production stage, It’s possible to fix it via </a:t>
            </a:r>
            <a:r>
              <a:rPr lang="en-US" altLang="zh-CN" sz="1600" b="1" dirty="0" err="1">
                <a:solidFill>
                  <a:schemeClr val="tx1"/>
                </a:solidFill>
                <a:ea typeface="宋体" pitchFamily="2" charset="-122"/>
              </a:rPr>
              <a:t>Bootloader</a:t>
            </a:r>
            <a:r>
              <a:rPr lang="en-US" altLang="zh-CN" sz="1600" b="1" dirty="0">
                <a:solidFill>
                  <a:schemeClr val="tx1"/>
                </a:solidFill>
                <a:ea typeface="宋体" pitchFamily="2" charset="-122"/>
              </a:rPr>
              <a:t>;</a:t>
            </a:r>
            <a:endParaRPr lang="zh-CN" altLang="en-US" sz="1600" b="1" dirty="0">
              <a:solidFill>
                <a:schemeClr val="tx1"/>
              </a:solidFill>
              <a:ea typeface="宋体" pitchFamily="2" charset="-122"/>
            </a:endParaRPr>
          </a:p>
          <a:p>
            <a:pPr lvl="1">
              <a:lnSpc>
                <a:spcPct val="80000"/>
              </a:lnSpc>
              <a:buFont typeface="Wingdings" pitchFamily="2" charset="2"/>
              <a:buChar char="§"/>
            </a:pPr>
            <a:r>
              <a:rPr lang="en-US" altLang="zh-CN" sz="1600" b="1" dirty="0">
                <a:solidFill>
                  <a:schemeClr val="tx1"/>
                </a:solidFill>
                <a:ea typeface="宋体" pitchFamily="2" charset="-122"/>
              </a:rPr>
              <a:t>The end user can also be benefit from </a:t>
            </a:r>
            <a:r>
              <a:rPr lang="en-US" altLang="zh-CN" sz="1600" b="1" dirty="0" err="1">
                <a:solidFill>
                  <a:schemeClr val="tx1"/>
                </a:solidFill>
                <a:ea typeface="宋体" pitchFamily="2" charset="-122"/>
              </a:rPr>
              <a:t>Bootloader</a:t>
            </a:r>
            <a:r>
              <a:rPr lang="en-US" altLang="zh-CN" sz="1600" b="1" dirty="0">
                <a:solidFill>
                  <a:schemeClr val="tx1"/>
                </a:solidFill>
                <a:ea typeface="宋体" pitchFamily="2" charset="-122"/>
              </a:rPr>
              <a:t> by upgrading new </a:t>
            </a:r>
            <a:r>
              <a:rPr lang="en-US" altLang="zh-CN" sz="1600" b="1" dirty="0" smtClean="0">
                <a:solidFill>
                  <a:schemeClr val="tx1"/>
                </a:solidFill>
                <a:ea typeface="宋体" pitchFamily="2" charset="-122"/>
              </a:rPr>
              <a:t>application;</a:t>
            </a:r>
          </a:p>
          <a:p>
            <a:pPr lvl="1">
              <a:lnSpc>
                <a:spcPct val="80000"/>
              </a:lnSpc>
              <a:buFont typeface="Wingdings" pitchFamily="2" charset="2"/>
              <a:buChar char="§"/>
            </a:pPr>
            <a:r>
              <a:rPr lang="en-US" altLang="zh-CN" sz="1600" b="1" dirty="0" smtClean="0">
                <a:solidFill>
                  <a:schemeClr val="tx1"/>
                </a:solidFill>
                <a:ea typeface="宋体" pitchFamily="2" charset="-122"/>
              </a:rPr>
              <a:t>Can be used for production programming.</a:t>
            </a:r>
          </a:p>
          <a:p>
            <a:pPr lvl="1">
              <a:lnSpc>
                <a:spcPct val="80000"/>
              </a:lnSpc>
              <a:buFont typeface="Wingdings" pitchFamily="2" charset="2"/>
              <a:buChar char="§"/>
            </a:pPr>
            <a:endParaRPr lang="zh-CN" altLang="en-US" sz="1400" b="1" dirty="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1563651" name="Rectangle 3"/>
          <p:cNvSpPr>
            <a:spLocks noGrp="1" noChangeArrowheads="1"/>
          </p:cNvSpPr>
          <p:nvPr>
            <p:ph type="title"/>
          </p:nvPr>
        </p:nvSpPr>
        <p:spPr>
          <a:xfrm>
            <a:off x="133350" y="285750"/>
            <a:ext cx="8882063" cy="401638"/>
          </a:xfrm>
        </p:spPr>
        <p:txBody>
          <a:bodyPr/>
          <a:lstStyle/>
          <a:p>
            <a:r>
              <a:rPr lang="en-US" altLang="zh-CN" sz="2400">
                <a:ea typeface="宋体" pitchFamily="2" charset="-122"/>
              </a:rPr>
              <a:t>Bootloader in Automotive ECU</a:t>
            </a:r>
            <a:r>
              <a:rPr lang="zh-CN" altLang="en-US" sz="2400">
                <a:ea typeface="宋体" pitchFamily="2" charset="-122"/>
              </a:rPr>
              <a:t/>
            </a:r>
            <a:br>
              <a:rPr lang="zh-CN" altLang="en-US" sz="2400">
                <a:ea typeface="宋体" pitchFamily="2" charset="-122"/>
              </a:rPr>
            </a:br>
            <a:endParaRPr lang="en-US" sz="2400"/>
          </a:p>
        </p:txBody>
      </p:sp>
      <p:pic>
        <p:nvPicPr>
          <p:cNvPr id="5" name="Picture 4" descr="Pictur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01641" y="4487592"/>
            <a:ext cx="3170163" cy="1193703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0BCE0B-3F70-4675-8F5F-19B47F6E56D2}" type="slidenum">
              <a:rPr lang="en-US"/>
              <a:pPr/>
              <a:t>6</a:t>
            </a:fld>
            <a:endParaRPr lang="en-US"/>
          </a:p>
        </p:txBody>
      </p:sp>
      <p:sp>
        <p:nvSpPr>
          <p:cNvPr id="1563651" name="Rectangle 3"/>
          <p:cNvSpPr>
            <a:spLocks noGrp="1" noChangeArrowheads="1"/>
          </p:cNvSpPr>
          <p:nvPr>
            <p:ph type="title"/>
          </p:nvPr>
        </p:nvSpPr>
        <p:spPr>
          <a:xfrm>
            <a:off x="133350" y="285750"/>
            <a:ext cx="8882063" cy="401638"/>
          </a:xfrm>
        </p:spPr>
        <p:txBody>
          <a:bodyPr/>
          <a:lstStyle/>
          <a:p>
            <a:r>
              <a:rPr lang="en-US" altLang="zh-CN" sz="2400" dirty="0" err="1">
                <a:ea typeface="宋体" pitchFamily="2" charset="-122"/>
              </a:rPr>
              <a:t>Bootloader</a:t>
            </a:r>
            <a:r>
              <a:rPr lang="en-US" altLang="zh-CN" sz="2400" dirty="0">
                <a:ea typeface="宋体" pitchFamily="2" charset="-122"/>
              </a:rPr>
              <a:t> in Automotive ECU</a:t>
            </a:r>
            <a:r>
              <a:rPr lang="zh-CN" altLang="en-US" sz="2400" dirty="0">
                <a:ea typeface="宋体" pitchFamily="2" charset="-122"/>
              </a:rPr>
              <a:t/>
            </a:r>
            <a:br>
              <a:rPr lang="zh-CN" altLang="en-US" sz="2400" dirty="0">
                <a:ea typeface="宋体" pitchFamily="2" charset="-122"/>
              </a:rPr>
            </a:br>
            <a:endParaRPr lang="en-US" sz="2400" dirty="0"/>
          </a:p>
        </p:txBody>
      </p:sp>
      <p:sp>
        <p:nvSpPr>
          <p:cNvPr id="6" name="Text Box 13"/>
          <p:cNvSpPr txBox="1">
            <a:spLocks noChangeArrowheads="1"/>
          </p:cNvSpPr>
          <p:nvPr/>
        </p:nvSpPr>
        <p:spPr bwMode="auto">
          <a:xfrm>
            <a:off x="2880361" y="5090160"/>
            <a:ext cx="1463039" cy="30398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de-DE" sz="800" b="1" dirty="0" smtClean="0"/>
              <a:t>Execute Loader Program</a:t>
            </a:r>
          </a:p>
          <a:p>
            <a:pPr algn="ctr"/>
            <a:r>
              <a:rPr lang="en-US" sz="800" b="1" dirty="0" smtClean="0"/>
              <a:t>(Update User Program)</a:t>
            </a:r>
          </a:p>
          <a:p>
            <a:pPr algn="ctr"/>
            <a:endParaRPr lang="en-US" sz="800" dirty="0"/>
          </a:p>
        </p:txBody>
      </p:sp>
      <p:sp>
        <p:nvSpPr>
          <p:cNvPr id="7" name="Oval 14"/>
          <p:cNvSpPr>
            <a:spLocks noChangeArrowheads="1"/>
          </p:cNvSpPr>
          <p:nvPr/>
        </p:nvSpPr>
        <p:spPr bwMode="auto">
          <a:xfrm>
            <a:off x="2164080" y="3675887"/>
            <a:ext cx="2895600" cy="2023873"/>
          </a:xfrm>
          <a:prstGeom prst="ellipse">
            <a:avLst/>
          </a:prstGeom>
          <a:noFill/>
          <a:ln w="9525">
            <a:solidFill>
              <a:srgbClr val="000000"/>
            </a:solidFill>
            <a:prstDash val="dashDot"/>
            <a:round/>
            <a:headEnd/>
            <a:tailEnd/>
          </a:ln>
        </p:spPr>
        <p:txBody>
          <a:bodyPr/>
          <a:lstStyle/>
          <a:p>
            <a:endParaRPr lang="pt-BR" sz="800"/>
          </a:p>
        </p:txBody>
      </p:sp>
      <p:sp>
        <p:nvSpPr>
          <p:cNvPr id="8" name="AutoShape 15"/>
          <p:cNvSpPr>
            <a:spLocks noChangeArrowheads="1"/>
          </p:cNvSpPr>
          <p:nvPr/>
        </p:nvSpPr>
        <p:spPr bwMode="auto">
          <a:xfrm>
            <a:off x="3293156" y="2515550"/>
            <a:ext cx="634321" cy="182063"/>
          </a:xfrm>
          <a:prstGeom prst="flowChartAlternateProcess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de-DE" sz="800" b="1" dirty="0" smtClean="0"/>
              <a:t>RESET</a:t>
            </a:r>
            <a:endParaRPr lang="en-US" sz="800" dirty="0"/>
          </a:p>
        </p:txBody>
      </p:sp>
      <p:sp>
        <p:nvSpPr>
          <p:cNvPr id="9" name="AutoShape 16"/>
          <p:cNvSpPr>
            <a:spLocks noChangeArrowheads="1"/>
          </p:cNvSpPr>
          <p:nvPr/>
        </p:nvSpPr>
        <p:spPr bwMode="auto">
          <a:xfrm>
            <a:off x="3033714" y="3100155"/>
            <a:ext cx="1153204" cy="537074"/>
          </a:xfrm>
          <a:prstGeom prst="flowChartDecision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r>
              <a:rPr lang="de-DE" sz="800" b="1" dirty="0" smtClean="0"/>
              <a:t>Boot Reset Flag set?</a:t>
            </a:r>
            <a:endParaRPr lang="en-US" sz="800" b="1" dirty="0" smtClean="0"/>
          </a:p>
        </p:txBody>
      </p:sp>
      <p:sp>
        <p:nvSpPr>
          <p:cNvPr id="12" name="Text Box 19"/>
          <p:cNvSpPr txBox="1">
            <a:spLocks noChangeArrowheads="1"/>
          </p:cNvSpPr>
          <p:nvPr/>
        </p:nvSpPr>
        <p:spPr bwMode="auto">
          <a:xfrm>
            <a:off x="2849881" y="4236720"/>
            <a:ext cx="1523999" cy="33528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de-DE" sz="800" b="1" dirty="0" smtClean="0"/>
              <a:t>Initialization /</a:t>
            </a:r>
          </a:p>
          <a:p>
            <a:pPr algn="ctr"/>
            <a:r>
              <a:rPr lang="de-DE" sz="800" b="1" dirty="0" smtClean="0"/>
              <a:t>Load RAM (Loader Code)</a:t>
            </a:r>
            <a:endParaRPr lang="en-US" sz="800" dirty="0"/>
          </a:p>
        </p:txBody>
      </p:sp>
      <p:sp>
        <p:nvSpPr>
          <p:cNvPr id="20" name="Oval 27"/>
          <p:cNvSpPr>
            <a:spLocks noChangeArrowheads="1"/>
          </p:cNvSpPr>
          <p:nvPr/>
        </p:nvSpPr>
        <p:spPr bwMode="auto">
          <a:xfrm>
            <a:off x="5186363" y="3221399"/>
            <a:ext cx="1685926" cy="1543049"/>
          </a:xfrm>
          <a:prstGeom prst="ellipse">
            <a:avLst/>
          </a:prstGeom>
          <a:noFill/>
          <a:ln w="9525">
            <a:solidFill>
              <a:srgbClr val="000000"/>
            </a:solidFill>
            <a:prstDash val="dashDot"/>
            <a:round/>
            <a:headEnd/>
            <a:tailEnd/>
          </a:ln>
        </p:spPr>
        <p:txBody>
          <a:bodyPr/>
          <a:lstStyle/>
          <a:p>
            <a:endParaRPr lang="pt-BR" sz="800"/>
          </a:p>
        </p:txBody>
      </p:sp>
      <p:sp>
        <p:nvSpPr>
          <p:cNvPr id="22" name="AutoShape 29"/>
          <p:cNvSpPr>
            <a:spLocks noChangeArrowheads="1"/>
          </p:cNvSpPr>
          <p:nvPr/>
        </p:nvSpPr>
        <p:spPr bwMode="auto">
          <a:xfrm>
            <a:off x="5307512" y="3954823"/>
            <a:ext cx="1202825" cy="390525"/>
          </a:xfrm>
          <a:prstGeom prst="flowChartDecision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r>
              <a:rPr lang="de-DE" sz="800" b="1" dirty="0" smtClean="0"/>
              <a:t> CMD </a:t>
            </a:r>
          </a:p>
          <a:p>
            <a:pPr algn="ctr"/>
            <a:r>
              <a:rPr lang="de-DE" sz="800" b="1" dirty="0" smtClean="0"/>
              <a:t>received ?</a:t>
            </a:r>
            <a:endParaRPr lang="en-US" sz="800" dirty="0"/>
          </a:p>
        </p:txBody>
      </p:sp>
      <p:sp>
        <p:nvSpPr>
          <p:cNvPr id="51" name="Text Box 58"/>
          <p:cNvSpPr txBox="1">
            <a:spLocks noChangeArrowheads="1"/>
          </p:cNvSpPr>
          <p:nvPr/>
        </p:nvSpPr>
        <p:spPr bwMode="auto">
          <a:xfrm>
            <a:off x="5439275" y="3606117"/>
            <a:ext cx="936625" cy="1793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18000" tIns="3600" rIns="18000" bIns="3600"/>
          <a:lstStyle/>
          <a:p>
            <a:pPr algn="ctr"/>
            <a:r>
              <a:rPr lang="de-DE" sz="800" b="1"/>
              <a:t>Application</a:t>
            </a:r>
            <a:endParaRPr lang="en-US" sz="800" b="1"/>
          </a:p>
        </p:txBody>
      </p:sp>
      <p:sp>
        <p:nvSpPr>
          <p:cNvPr id="54" name="Text Box 61"/>
          <p:cNvSpPr txBox="1">
            <a:spLocks noChangeArrowheads="1"/>
          </p:cNvSpPr>
          <p:nvPr/>
        </p:nvSpPr>
        <p:spPr bwMode="auto">
          <a:xfrm>
            <a:off x="5602470" y="3359646"/>
            <a:ext cx="95250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r>
              <a:rPr lang="de-DE" sz="800" i="1" dirty="0"/>
              <a:t>   </a:t>
            </a:r>
            <a:r>
              <a:rPr lang="de-DE" sz="800" b="1" i="1" dirty="0"/>
              <a:t>USER APPL</a:t>
            </a:r>
            <a:endParaRPr lang="en-US" sz="800" b="1" dirty="0"/>
          </a:p>
        </p:txBody>
      </p:sp>
      <p:sp>
        <p:nvSpPr>
          <p:cNvPr id="55" name="Text Box 62"/>
          <p:cNvSpPr txBox="1">
            <a:spLocks noChangeArrowheads="1"/>
          </p:cNvSpPr>
          <p:nvPr/>
        </p:nvSpPr>
        <p:spPr bwMode="auto">
          <a:xfrm>
            <a:off x="3663994" y="3962536"/>
            <a:ext cx="935037" cy="20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r>
              <a:rPr lang="de-DE" sz="800" b="1" i="1" dirty="0"/>
              <a:t>BOOTLOADER</a:t>
            </a:r>
            <a:endParaRPr lang="en-US" sz="800" b="1" dirty="0"/>
          </a:p>
        </p:txBody>
      </p:sp>
      <p:sp>
        <p:nvSpPr>
          <p:cNvPr id="56" name="Text Box 63"/>
          <p:cNvSpPr txBox="1">
            <a:spLocks noChangeArrowheads="1"/>
          </p:cNvSpPr>
          <p:nvPr/>
        </p:nvSpPr>
        <p:spPr bwMode="auto">
          <a:xfrm>
            <a:off x="5947275" y="4365486"/>
            <a:ext cx="307975" cy="20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r>
              <a:rPr lang="de-DE" sz="800" b="1" dirty="0"/>
              <a:t>YES</a:t>
            </a:r>
            <a:endParaRPr lang="en-US" sz="800" b="1" dirty="0"/>
          </a:p>
        </p:txBody>
      </p:sp>
      <p:cxnSp>
        <p:nvCxnSpPr>
          <p:cNvPr id="61" name="Elbow Connector 60"/>
          <p:cNvCxnSpPr>
            <a:stCxn id="9" idx="3"/>
            <a:endCxn id="51" idx="1"/>
          </p:cNvCxnSpPr>
          <p:nvPr/>
        </p:nvCxnSpPr>
        <p:spPr bwMode="auto">
          <a:xfrm>
            <a:off x="4186918" y="3368692"/>
            <a:ext cx="1252357" cy="327119"/>
          </a:xfrm>
          <a:prstGeom prst="bentConnector3">
            <a:avLst>
              <a:gd name="adj1" fmla="val 50000"/>
            </a:avLst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63" name="Elbow Connector 62"/>
          <p:cNvCxnSpPr>
            <a:stCxn id="22" idx="2"/>
            <a:endCxn id="44" idx="6"/>
          </p:cNvCxnSpPr>
          <p:nvPr/>
        </p:nvCxnSpPr>
        <p:spPr bwMode="auto">
          <a:xfrm rot="5400000" flipH="1">
            <a:off x="4052358" y="2488781"/>
            <a:ext cx="1462150" cy="2250984"/>
          </a:xfrm>
          <a:prstGeom prst="bentConnector4">
            <a:avLst>
              <a:gd name="adj1" fmla="val -15635"/>
              <a:gd name="adj2" fmla="val -52160"/>
            </a:avLst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67" name="Elbow Connector 66"/>
          <p:cNvCxnSpPr>
            <a:stCxn id="9" idx="2"/>
            <a:endCxn id="12" idx="0"/>
          </p:cNvCxnSpPr>
          <p:nvPr/>
        </p:nvCxnSpPr>
        <p:spPr bwMode="auto">
          <a:xfrm rot="16200000" flipH="1">
            <a:off x="3311353" y="3936191"/>
            <a:ext cx="599491" cy="1565"/>
          </a:xfrm>
          <a:prstGeom prst="bentConnector3">
            <a:avLst>
              <a:gd name="adj1" fmla="val 50000"/>
            </a:avLst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73" name="Elbow Connector 72"/>
          <p:cNvCxnSpPr>
            <a:stCxn id="22" idx="3"/>
            <a:endCxn id="51" idx="3"/>
          </p:cNvCxnSpPr>
          <p:nvPr/>
        </p:nvCxnSpPr>
        <p:spPr bwMode="auto">
          <a:xfrm flipH="1" flipV="1">
            <a:off x="6375900" y="3695811"/>
            <a:ext cx="134437" cy="454275"/>
          </a:xfrm>
          <a:prstGeom prst="bentConnector3">
            <a:avLst>
              <a:gd name="adj1" fmla="val -170042"/>
            </a:avLst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75" name="Elbow Connector 74"/>
          <p:cNvCxnSpPr>
            <a:stCxn id="8" idx="2"/>
            <a:endCxn id="44" idx="0"/>
          </p:cNvCxnSpPr>
          <p:nvPr/>
        </p:nvCxnSpPr>
        <p:spPr bwMode="auto">
          <a:xfrm rot="5400000">
            <a:off x="3543719" y="2764211"/>
            <a:ext cx="133197" cy="1"/>
          </a:xfrm>
          <a:prstGeom prst="bentConnector3">
            <a:avLst>
              <a:gd name="adj1" fmla="val 50000"/>
            </a:avLst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80" name="Elbow Connector 79"/>
          <p:cNvCxnSpPr>
            <a:stCxn id="12" idx="2"/>
            <a:endCxn id="6" idx="0"/>
          </p:cNvCxnSpPr>
          <p:nvPr/>
        </p:nvCxnSpPr>
        <p:spPr bwMode="auto">
          <a:xfrm rot="5400000">
            <a:off x="3352801" y="4831080"/>
            <a:ext cx="518160" cy="1588"/>
          </a:xfrm>
          <a:prstGeom prst="bentConnector3">
            <a:avLst>
              <a:gd name="adj1" fmla="val 50000"/>
            </a:avLst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44" name="Flowchart: Connector 43"/>
          <p:cNvSpPr/>
          <p:nvPr/>
        </p:nvSpPr>
        <p:spPr bwMode="auto">
          <a:xfrm>
            <a:off x="3562691" y="2830810"/>
            <a:ext cx="95250" cy="104775"/>
          </a:xfrm>
          <a:prstGeom prst="flowChartConnector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53" name="Elbow Connector 52"/>
          <p:cNvCxnSpPr>
            <a:stCxn id="44" idx="4"/>
            <a:endCxn id="9" idx="0"/>
          </p:cNvCxnSpPr>
          <p:nvPr/>
        </p:nvCxnSpPr>
        <p:spPr bwMode="auto">
          <a:xfrm rot="5400000">
            <a:off x="3528031" y="3017870"/>
            <a:ext cx="164570" cy="1588"/>
          </a:xfrm>
          <a:prstGeom prst="bentConnector3">
            <a:avLst>
              <a:gd name="adj1" fmla="val 50000"/>
            </a:avLst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78" name="Elbow Connector 77"/>
          <p:cNvCxnSpPr>
            <a:stCxn id="51" idx="2"/>
            <a:endCxn id="22" idx="0"/>
          </p:cNvCxnSpPr>
          <p:nvPr/>
        </p:nvCxnSpPr>
        <p:spPr bwMode="auto">
          <a:xfrm rot="16200000" flipH="1">
            <a:off x="5823597" y="3869495"/>
            <a:ext cx="169318" cy="1337"/>
          </a:xfrm>
          <a:prstGeom prst="bentConnector3">
            <a:avLst>
              <a:gd name="adj1" fmla="val 50000"/>
            </a:avLst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87" name="Rectangle 2"/>
          <p:cNvSpPr txBox="1">
            <a:spLocks noChangeArrowheads="1"/>
          </p:cNvSpPr>
          <p:nvPr/>
        </p:nvSpPr>
        <p:spPr bwMode="auto">
          <a:xfrm>
            <a:off x="304800" y="779238"/>
            <a:ext cx="8432800" cy="4637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228600" marR="0" lvl="0" indent="-228600" algn="l" defTabSz="914400" rtl="0" eaLnBrk="0" fontAlgn="base" latinLnBrk="0" hangingPunct="0">
              <a:lnSpc>
                <a:spcPct val="110000"/>
              </a:lnSpc>
              <a:spcBef>
                <a:spcPct val="3000"/>
              </a:spcBef>
              <a:spcAft>
                <a:spcPct val="3000"/>
              </a:spcAft>
              <a:buClr>
                <a:schemeClr val="accent1"/>
              </a:buClr>
              <a:buSzPct val="80000"/>
              <a:buFont typeface="Arial" charset="0"/>
              <a:buChar char="►"/>
              <a:tabLst/>
              <a:defRPr/>
            </a:pPr>
            <a:r>
              <a:rPr lang="en-US" altLang="zh-CN" sz="1800" b="1" kern="0" dirty="0" err="1" smtClean="0">
                <a:solidFill>
                  <a:srgbClr val="003399"/>
                </a:solidFill>
                <a:latin typeface="+mn-lt"/>
                <a:ea typeface="宋体" pitchFamily="2" charset="-122"/>
              </a:rPr>
              <a:t>Bootloader</a:t>
            </a:r>
            <a:r>
              <a:rPr lang="en-US" altLang="zh-CN" sz="1800" b="1" kern="0" dirty="0" smtClean="0">
                <a:solidFill>
                  <a:srgbClr val="003399"/>
                </a:solidFill>
                <a:latin typeface="+mn-lt"/>
                <a:ea typeface="宋体" pitchFamily="2" charset="-122"/>
              </a:rPr>
              <a:t> Functional Description</a:t>
            </a:r>
            <a:r>
              <a:rPr kumimoji="0" lang="en-US" altLang="zh-CN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+mn-lt"/>
                <a:ea typeface="宋体" pitchFamily="2" charset="-122"/>
                <a:cs typeface="+mn-cs"/>
              </a:rPr>
              <a:t>:</a:t>
            </a:r>
            <a:endParaRPr kumimoji="0" lang="zh-CN" altLang="en-US" sz="1800" b="1" i="0" u="none" strike="noStrike" kern="0" cap="none" spc="0" normalizeH="0" baseline="0" noProof="0" dirty="0" smtClean="0">
              <a:ln>
                <a:noFill/>
              </a:ln>
              <a:solidFill>
                <a:srgbClr val="003399"/>
              </a:solidFill>
              <a:effectLst/>
              <a:uLnTx/>
              <a:uFillTx/>
              <a:latin typeface="+mn-lt"/>
              <a:ea typeface="宋体" pitchFamily="2" charset="-122"/>
              <a:cs typeface="+mn-cs"/>
            </a:endParaRPr>
          </a:p>
          <a:p>
            <a:pPr marL="568325" marR="0" lvl="1" indent="-225425" algn="l" defTabSz="914400" rtl="0" eaLnBrk="0" fontAlgn="base" latinLnBrk="0" hangingPunct="0">
              <a:lnSpc>
                <a:spcPct val="80000"/>
              </a:lnSpc>
              <a:spcBef>
                <a:spcPct val="3000"/>
              </a:spcBef>
              <a:spcAft>
                <a:spcPct val="3000"/>
              </a:spcAft>
              <a:buClr>
                <a:schemeClr val="tx1"/>
              </a:buClr>
              <a:buSzPct val="80000"/>
              <a:buFont typeface="Wingdings" pitchFamily="2" charset="2"/>
              <a:buChar char="§"/>
              <a:tabLst/>
              <a:defRPr/>
            </a:pPr>
            <a:endParaRPr kumimoji="0" lang="en-US" altLang="zh-CN" sz="16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itchFamily="2" charset="-122"/>
            </a:endParaRPr>
          </a:p>
          <a:p>
            <a:pPr marL="568325" marR="0" lvl="1" indent="-225425" algn="l" defTabSz="914400" rtl="0" eaLnBrk="0" fontAlgn="base" latinLnBrk="0" hangingPunct="0">
              <a:lnSpc>
                <a:spcPct val="80000"/>
              </a:lnSpc>
              <a:spcBef>
                <a:spcPct val="3000"/>
              </a:spcBef>
              <a:spcAft>
                <a:spcPct val="3000"/>
              </a:spcAft>
              <a:buClr>
                <a:schemeClr val="tx1"/>
              </a:buClr>
              <a:buSzPct val="80000"/>
              <a:buFont typeface="Wingdings" pitchFamily="2" charset="2"/>
              <a:buChar char="§"/>
              <a:tabLst/>
              <a:defRPr/>
            </a:pPr>
            <a:r>
              <a:rPr kumimoji="0" lang="en-US" altLang="zh-CN" sz="16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itchFamily="2" charset="-122"/>
              </a:rPr>
              <a:t>Called out</a:t>
            </a:r>
            <a:r>
              <a:rPr kumimoji="0" lang="en-US" altLang="zh-CN" sz="1600" b="1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itchFamily="2" charset="-122"/>
              </a:rPr>
              <a:t> of Reset</a:t>
            </a:r>
            <a:r>
              <a:rPr kumimoji="0" lang="en-US" altLang="zh-CN" sz="16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itchFamily="2" charset="-122"/>
              </a:rPr>
              <a:t>;</a:t>
            </a:r>
          </a:p>
          <a:p>
            <a:pPr marL="568325" lvl="1" indent="-225425" eaLnBrk="0" hangingPunct="0">
              <a:lnSpc>
                <a:spcPct val="80000"/>
              </a:lnSpc>
              <a:spcBef>
                <a:spcPct val="3000"/>
              </a:spcBef>
              <a:spcAft>
                <a:spcPct val="3000"/>
              </a:spcAft>
              <a:buClr>
                <a:schemeClr val="tx1"/>
              </a:buClr>
              <a:buSzPct val="80000"/>
              <a:buFont typeface="Wingdings" pitchFamily="2" charset="2"/>
              <a:buChar char="§"/>
            </a:pPr>
            <a:r>
              <a:rPr lang="en-US" altLang="zh-CN" sz="1600" b="1" dirty="0" smtClean="0"/>
              <a:t>Perform the arbitration for user application / </a:t>
            </a:r>
            <a:r>
              <a:rPr lang="en-US" altLang="zh-CN" sz="1600" b="1" dirty="0" err="1" smtClean="0"/>
              <a:t>Bootloader</a:t>
            </a:r>
            <a:r>
              <a:rPr lang="en-US" altLang="zh-CN" sz="1600" b="1" dirty="0" smtClean="0"/>
              <a:t> branch;</a:t>
            </a:r>
            <a:r>
              <a:rPr lang="en-US" altLang="zh-CN" b="1" dirty="0" smtClean="0"/>
              <a:t> </a:t>
            </a:r>
          </a:p>
          <a:p>
            <a:pPr marL="568325" lvl="1" indent="-225425" eaLnBrk="0" hangingPunct="0">
              <a:lnSpc>
                <a:spcPct val="80000"/>
              </a:lnSpc>
              <a:spcBef>
                <a:spcPct val="3000"/>
              </a:spcBef>
              <a:spcAft>
                <a:spcPct val="3000"/>
              </a:spcAft>
              <a:buClr>
                <a:schemeClr val="tx1"/>
              </a:buClr>
              <a:buSzPct val="80000"/>
              <a:buFont typeface="Wingdings" pitchFamily="2" charset="2"/>
              <a:buChar char="§"/>
            </a:pPr>
            <a:r>
              <a:rPr lang="en-US" altLang="zh-CN" b="1" dirty="0" smtClean="0"/>
              <a:t>Take the action in case of corrupted user application; </a:t>
            </a:r>
          </a:p>
          <a:p>
            <a:pPr marL="568325" lvl="1" indent="-225425" eaLnBrk="0" hangingPunct="0">
              <a:lnSpc>
                <a:spcPct val="80000"/>
              </a:lnSpc>
              <a:spcBef>
                <a:spcPct val="3000"/>
              </a:spcBef>
              <a:spcAft>
                <a:spcPct val="3000"/>
              </a:spcAft>
              <a:buClr>
                <a:schemeClr val="tx1"/>
              </a:buClr>
              <a:buSzPct val="80000"/>
              <a:buFont typeface="Wingdings" pitchFamily="2" charset="2"/>
              <a:buChar char="§"/>
            </a:pPr>
            <a:r>
              <a:rPr lang="en-US" altLang="zh-CN" b="1" dirty="0" smtClean="0">
                <a:ea typeface="宋体" pitchFamily="2" charset="-122"/>
              </a:rPr>
              <a:t>Initialize the MCU resources needed for the </a:t>
            </a:r>
            <a:r>
              <a:rPr lang="en-US" altLang="zh-CN" b="1" dirty="0" err="1" smtClean="0">
                <a:ea typeface="宋体" pitchFamily="2" charset="-122"/>
              </a:rPr>
              <a:t>Bootloader</a:t>
            </a:r>
            <a:r>
              <a:rPr lang="en-US" altLang="zh-CN" b="1" dirty="0" smtClean="0">
                <a:ea typeface="宋体" pitchFamily="2" charset="-122"/>
              </a:rPr>
              <a:t> process, i.e. Clock, Pad’s, communication peripherals, etc.. </a:t>
            </a:r>
          </a:p>
        </p:txBody>
      </p:sp>
      <p:sp>
        <p:nvSpPr>
          <p:cNvPr id="89" name="Text Box 63"/>
          <p:cNvSpPr txBox="1">
            <a:spLocks noChangeArrowheads="1"/>
          </p:cNvSpPr>
          <p:nvPr/>
        </p:nvSpPr>
        <p:spPr bwMode="auto">
          <a:xfrm>
            <a:off x="4229536" y="3407228"/>
            <a:ext cx="307975" cy="20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r>
              <a:rPr lang="de-DE" sz="800" b="1" dirty="0"/>
              <a:t>YES</a:t>
            </a:r>
            <a:endParaRPr lang="en-US" sz="800" b="1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 bwMode="auto">
          <a:xfrm>
            <a:off x="990600" y="2651760"/>
            <a:ext cx="2560320" cy="320040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Reset</a:t>
            </a:r>
            <a:r>
              <a:rPr kumimoji="0" lang="en-US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Vector</a:t>
            </a:r>
            <a:endParaRPr kumimoji="0" lang="pt-BR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0BCE0B-3F70-4675-8F5F-19B47F6E56D2}" type="slidenum">
              <a:rPr lang="en-US"/>
              <a:pPr/>
              <a:t>7</a:t>
            </a:fld>
            <a:endParaRPr lang="en-US"/>
          </a:p>
        </p:txBody>
      </p:sp>
      <p:sp>
        <p:nvSpPr>
          <p:cNvPr id="1563651" name="Rectangle 3"/>
          <p:cNvSpPr>
            <a:spLocks noGrp="1" noChangeArrowheads="1"/>
          </p:cNvSpPr>
          <p:nvPr>
            <p:ph type="title"/>
          </p:nvPr>
        </p:nvSpPr>
        <p:spPr>
          <a:xfrm>
            <a:off x="133350" y="285750"/>
            <a:ext cx="8882063" cy="401638"/>
          </a:xfrm>
        </p:spPr>
        <p:txBody>
          <a:bodyPr/>
          <a:lstStyle/>
          <a:p>
            <a:r>
              <a:rPr lang="en-US" altLang="zh-CN" sz="2400">
                <a:ea typeface="宋体" pitchFamily="2" charset="-122"/>
              </a:rPr>
              <a:t>Bootloader in Automotive ECU</a:t>
            </a:r>
            <a:r>
              <a:rPr lang="zh-CN" altLang="en-US" sz="2400">
                <a:ea typeface="宋体" pitchFamily="2" charset="-122"/>
              </a:rPr>
              <a:t/>
            </a:r>
            <a:br>
              <a:rPr lang="zh-CN" altLang="en-US" sz="2400">
                <a:ea typeface="宋体" pitchFamily="2" charset="-122"/>
              </a:rPr>
            </a:br>
            <a:endParaRPr lang="en-US" sz="2400"/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304800" y="779238"/>
            <a:ext cx="8432800" cy="16744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228600" marR="0" lvl="0" indent="-228600" algn="l" defTabSz="914400" rtl="0" eaLnBrk="0" fontAlgn="base" latinLnBrk="0" hangingPunct="0">
              <a:lnSpc>
                <a:spcPct val="110000"/>
              </a:lnSpc>
              <a:spcBef>
                <a:spcPct val="3000"/>
              </a:spcBef>
              <a:spcAft>
                <a:spcPct val="3000"/>
              </a:spcAft>
              <a:buClr>
                <a:schemeClr val="accent1"/>
              </a:buClr>
              <a:buSzPct val="80000"/>
              <a:buFont typeface="Arial" charset="0"/>
              <a:buChar char="►"/>
              <a:tabLst/>
              <a:defRPr/>
            </a:pPr>
            <a:r>
              <a:rPr lang="en-US" altLang="zh-CN" sz="1800" b="1" kern="0" dirty="0" err="1" smtClean="0">
                <a:solidFill>
                  <a:srgbClr val="003399"/>
                </a:solidFill>
                <a:latin typeface="+mn-lt"/>
                <a:ea typeface="宋体" pitchFamily="2" charset="-122"/>
              </a:rPr>
              <a:t>Bootloader</a:t>
            </a:r>
            <a:r>
              <a:rPr lang="en-US" altLang="zh-CN" sz="1800" b="1" kern="0" dirty="0" smtClean="0">
                <a:solidFill>
                  <a:srgbClr val="003399"/>
                </a:solidFill>
                <a:latin typeface="+mn-lt"/>
                <a:ea typeface="宋体" pitchFamily="2" charset="-122"/>
              </a:rPr>
              <a:t> Functional Description</a:t>
            </a:r>
            <a:r>
              <a:rPr kumimoji="0" lang="en-US" altLang="zh-CN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+mn-lt"/>
                <a:ea typeface="宋体" pitchFamily="2" charset="-122"/>
                <a:cs typeface="+mn-cs"/>
              </a:rPr>
              <a:t>:</a:t>
            </a:r>
            <a:endParaRPr kumimoji="0" lang="zh-CN" altLang="en-US" sz="1800" b="1" i="0" u="none" strike="noStrike" kern="0" cap="none" spc="0" normalizeH="0" baseline="0" noProof="0" dirty="0" smtClean="0">
              <a:ln>
                <a:noFill/>
              </a:ln>
              <a:solidFill>
                <a:srgbClr val="003399"/>
              </a:solidFill>
              <a:effectLst/>
              <a:uLnTx/>
              <a:uFillTx/>
              <a:latin typeface="+mn-lt"/>
              <a:ea typeface="宋体" pitchFamily="2" charset="-122"/>
              <a:cs typeface="+mn-cs"/>
            </a:endParaRPr>
          </a:p>
          <a:p>
            <a:pPr marL="568325" lvl="1" indent="-225425" eaLnBrk="0" hangingPunct="0">
              <a:lnSpc>
                <a:spcPct val="80000"/>
              </a:lnSpc>
              <a:spcBef>
                <a:spcPct val="3000"/>
              </a:spcBef>
              <a:spcAft>
                <a:spcPct val="3000"/>
              </a:spcAft>
              <a:buClr>
                <a:schemeClr val="tx1"/>
              </a:buClr>
              <a:buSzPct val="80000"/>
              <a:buFont typeface="Wingdings" pitchFamily="2" charset="2"/>
              <a:buChar char="§"/>
            </a:pPr>
            <a:endParaRPr lang="en-US" altLang="zh-CN" b="1" dirty="0" smtClean="0"/>
          </a:p>
          <a:p>
            <a:pPr marL="568325" lvl="1" indent="-225425" eaLnBrk="0" hangingPunct="0">
              <a:lnSpc>
                <a:spcPct val="80000"/>
              </a:lnSpc>
              <a:spcBef>
                <a:spcPct val="3000"/>
              </a:spcBef>
              <a:spcAft>
                <a:spcPct val="3000"/>
              </a:spcAft>
              <a:buClr>
                <a:schemeClr val="tx1"/>
              </a:buClr>
              <a:buSzPct val="80000"/>
              <a:buFont typeface="Wingdings" pitchFamily="2" charset="2"/>
              <a:buChar char="§"/>
            </a:pPr>
            <a:r>
              <a:rPr lang="en-US" altLang="zh-CN" b="1" dirty="0" smtClean="0">
                <a:ea typeface="宋体" pitchFamily="2" charset="-122"/>
              </a:rPr>
              <a:t>Handles the communication protocol with the Host;</a:t>
            </a:r>
          </a:p>
          <a:p>
            <a:pPr marL="568325" lvl="1" indent="-225425" eaLnBrk="0" hangingPunct="0">
              <a:lnSpc>
                <a:spcPct val="80000"/>
              </a:lnSpc>
              <a:spcBef>
                <a:spcPct val="3000"/>
              </a:spcBef>
              <a:spcAft>
                <a:spcPct val="3000"/>
              </a:spcAft>
              <a:buClr>
                <a:schemeClr val="tx1"/>
              </a:buClr>
              <a:buSzPct val="80000"/>
              <a:buFont typeface="Wingdings" pitchFamily="2" charset="2"/>
              <a:buChar char="§"/>
            </a:pPr>
            <a:r>
              <a:rPr lang="en-US" altLang="zh-CN" b="1" dirty="0" smtClean="0">
                <a:ea typeface="宋体" pitchFamily="2" charset="-122"/>
              </a:rPr>
              <a:t>Handles the user application update process, by performing the Flash commands properly (erase/write commands);</a:t>
            </a:r>
          </a:p>
          <a:p>
            <a:pPr marL="568325" lvl="1" indent="-225425" eaLnBrk="0" hangingPunct="0">
              <a:lnSpc>
                <a:spcPct val="80000"/>
              </a:lnSpc>
              <a:spcBef>
                <a:spcPct val="3000"/>
              </a:spcBef>
              <a:spcAft>
                <a:spcPct val="3000"/>
              </a:spcAft>
              <a:buClr>
                <a:schemeClr val="tx1"/>
              </a:buClr>
              <a:buSzPct val="80000"/>
              <a:buFont typeface="Wingdings" pitchFamily="2" charset="2"/>
              <a:buChar char="§"/>
            </a:pPr>
            <a:r>
              <a:rPr lang="en-US" altLang="zh-CN" b="1" dirty="0" smtClean="0"/>
              <a:t>Must reside in a different memory HW (i.e. Flash Memory block or erase sector) than user application;</a:t>
            </a:r>
            <a:endParaRPr lang="en-US" altLang="zh-CN" b="1" dirty="0" smtClean="0">
              <a:ea typeface="宋体" pitchFamily="2" charset="-122"/>
            </a:endParaRPr>
          </a:p>
          <a:p>
            <a:pPr marL="568325" lvl="1" indent="-225425" eaLnBrk="0" hangingPunct="0">
              <a:lnSpc>
                <a:spcPct val="80000"/>
              </a:lnSpc>
              <a:spcBef>
                <a:spcPct val="3000"/>
              </a:spcBef>
              <a:spcAft>
                <a:spcPct val="3000"/>
              </a:spcAft>
              <a:buClr>
                <a:schemeClr val="tx1"/>
              </a:buClr>
              <a:buSzPct val="80000"/>
              <a:buFont typeface="Wingdings" pitchFamily="2" charset="2"/>
              <a:buChar char="§"/>
            </a:pPr>
            <a:r>
              <a:rPr lang="en-US" altLang="zh-CN" b="1" dirty="0" smtClean="0">
                <a:ea typeface="宋体" pitchFamily="2" charset="-122"/>
              </a:rPr>
              <a:t>After a well succeed download process, the </a:t>
            </a:r>
            <a:r>
              <a:rPr lang="en-US" altLang="zh-CN" b="1" dirty="0" err="1" smtClean="0">
                <a:ea typeface="宋体" pitchFamily="2" charset="-122"/>
              </a:rPr>
              <a:t>Bootloader</a:t>
            </a:r>
            <a:r>
              <a:rPr lang="en-US" altLang="zh-CN" b="1" dirty="0" smtClean="0">
                <a:ea typeface="宋体" pitchFamily="2" charset="-122"/>
              </a:rPr>
              <a:t> forces a reset/startup condition.</a:t>
            </a:r>
            <a:endParaRPr lang="en-US" altLang="zh-CN" b="1" dirty="0" smtClean="0"/>
          </a:p>
          <a:p>
            <a:pPr marL="568325" lvl="1" indent="-225425" eaLnBrk="0" hangingPunct="0">
              <a:lnSpc>
                <a:spcPct val="80000"/>
              </a:lnSpc>
              <a:spcBef>
                <a:spcPct val="3000"/>
              </a:spcBef>
              <a:spcAft>
                <a:spcPct val="3000"/>
              </a:spcAft>
              <a:buClr>
                <a:schemeClr val="tx1"/>
              </a:buClr>
              <a:buSzPct val="80000"/>
              <a:buFont typeface="Wingdings" pitchFamily="2" charset="2"/>
              <a:buChar char="§"/>
            </a:pPr>
            <a:endParaRPr kumimoji="0" lang="zh-CN" altLang="en-US" sz="14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itchFamily="2" charset="-122"/>
            </a:endParaRPr>
          </a:p>
        </p:txBody>
      </p:sp>
      <p:sp>
        <p:nvSpPr>
          <p:cNvPr id="10" name="Rectangle 2"/>
          <p:cNvSpPr txBox="1">
            <a:spLocks noChangeArrowheads="1"/>
          </p:cNvSpPr>
          <p:nvPr/>
        </p:nvSpPr>
        <p:spPr bwMode="auto">
          <a:xfrm>
            <a:off x="3764280" y="5564598"/>
            <a:ext cx="807720" cy="241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lvl="1" eaLnBrk="0" hangingPunct="0">
              <a:lnSpc>
                <a:spcPct val="80000"/>
              </a:lnSpc>
              <a:spcBef>
                <a:spcPct val="3000"/>
              </a:spcBef>
              <a:spcAft>
                <a:spcPct val="3000"/>
              </a:spcAft>
              <a:buClr>
                <a:schemeClr val="tx1"/>
              </a:buClr>
              <a:buSzPct val="80000"/>
            </a:pPr>
            <a:r>
              <a:rPr lang="en-US" altLang="zh-CN" b="1" dirty="0" smtClean="0">
                <a:ea typeface="宋体" pitchFamily="2" charset="-122"/>
              </a:rPr>
              <a:t>FLASH</a:t>
            </a:r>
            <a:endParaRPr kumimoji="0" lang="zh-CN" altLang="en-US" sz="14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itchFamily="2" charset="-122"/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838200" y="2514600"/>
            <a:ext cx="2865120" cy="3307080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3" name="Bevel 12"/>
          <p:cNvSpPr/>
          <p:nvPr/>
        </p:nvSpPr>
        <p:spPr bwMode="auto">
          <a:xfrm>
            <a:off x="883920" y="2545080"/>
            <a:ext cx="2758440" cy="1630680"/>
          </a:xfrm>
          <a:prstGeom prst="bevel">
            <a:avLst>
              <a:gd name="adj" fmla="val 3676"/>
            </a:avLst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5" name="Bevel 14"/>
          <p:cNvSpPr/>
          <p:nvPr/>
        </p:nvSpPr>
        <p:spPr bwMode="auto">
          <a:xfrm>
            <a:off x="883920" y="4297680"/>
            <a:ext cx="2758440" cy="1478280"/>
          </a:xfrm>
          <a:prstGeom prst="bevel">
            <a:avLst>
              <a:gd name="adj" fmla="val 3676"/>
            </a:avLst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6" name="Rectangle 2"/>
          <p:cNvSpPr txBox="1">
            <a:spLocks noChangeArrowheads="1"/>
          </p:cNvSpPr>
          <p:nvPr/>
        </p:nvSpPr>
        <p:spPr bwMode="auto">
          <a:xfrm>
            <a:off x="1051560" y="3855720"/>
            <a:ext cx="248412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lvl="1" algn="ctr" eaLnBrk="0" hangingPunct="0">
              <a:lnSpc>
                <a:spcPct val="80000"/>
              </a:lnSpc>
              <a:spcBef>
                <a:spcPct val="3000"/>
              </a:spcBef>
              <a:spcAft>
                <a:spcPct val="3000"/>
              </a:spcAft>
              <a:buClr>
                <a:schemeClr val="tx1"/>
              </a:buClr>
              <a:buSzPct val="80000"/>
            </a:pPr>
            <a:r>
              <a:rPr lang="en-US" altLang="zh-CN" b="1" dirty="0" smtClean="0">
                <a:ea typeface="宋体" pitchFamily="2" charset="-122"/>
              </a:rPr>
              <a:t>Booting Program</a:t>
            </a:r>
            <a:endParaRPr kumimoji="0" lang="zh-CN" altLang="en-US" sz="14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itchFamily="2" charset="-122"/>
            </a:endParaRPr>
          </a:p>
        </p:txBody>
      </p:sp>
      <p:sp>
        <p:nvSpPr>
          <p:cNvPr id="17" name="Rectangle 2"/>
          <p:cNvSpPr txBox="1">
            <a:spLocks noChangeArrowheads="1"/>
          </p:cNvSpPr>
          <p:nvPr/>
        </p:nvSpPr>
        <p:spPr bwMode="auto">
          <a:xfrm>
            <a:off x="1036320" y="5440680"/>
            <a:ext cx="248412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lvl="1" algn="ctr" eaLnBrk="0" hangingPunct="0">
              <a:lnSpc>
                <a:spcPct val="80000"/>
              </a:lnSpc>
              <a:spcBef>
                <a:spcPct val="3000"/>
              </a:spcBef>
              <a:spcAft>
                <a:spcPct val="3000"/>
              </a:spcAft>
              <a:buClr>
                <a:schemeClr val="tx1"/>
              </a:buClr>
              <a:buSzPct val="80000"/>
            </a:pPr>
            <a:r>
              <a:rPr lang="en-US" altLang="zh-CN" b="1" dirty="0" smtClean="0">
                <a:ea typeface="宋体" pitchFamily="2" charset="-122"/>
              </a:rPr>
              <a:t>Application Program</a:t>
            </a:r>
            <a:endParaRPr kumimoji="0" lang="zh-CN" altLang="en-US" sz="14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itchFamily="2" charset="-122"/>
            </a:endParaRPr>
          </a:p>
        </p:txBody>
      </p:sp>
      <p:sp>
        <p:nvSpPr>
          <p:cNvPr id="19" name="Rectangle 18"/>
          <p:cNvSpPr/>
          <p:nvPr/>
        </p:nvSpPr>
        <p:spPr bwMode="auto">
          <a:xfrm>
            <a:off x="5943600" y="2499360"/>
            <a:ext cx="2865120" cy="1615440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0" name="Bevel 19"/>
          <p:cNvSpPr/>
          <p:nvPr/>
        </p:nvSpPr>
        <p:spPr bwMode="auto">
          <a:xfrm>
            <a:off x="5989320" y="2545080"/>
            <a:ext cx="2758440" cy="1478280"/>
          </a:xfrm>
          <a:prstGeom prst="bevel">
            <a:avLst>
              <a:gd name="adj" fmla="val 3676"/>
            </a:avLst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1" name="Rectangle 20"/>
          <p:cNvSpPr/>
          <p:nvPr/>
        </p:nvSpPr>
        <p:spPr bwMode="auto">
          <a:xfrm>
            <a:off x="6096000" y="2651760"/>
            <a:ext cx="2560320" cy="320040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Reset</a:t>
            </a:r>
            <a:r>
              <a:rPr kumimoji="0" lang="en-US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Vector</a:t>
            </a:r>
            <a:endParaRPr kumimoji="0" lang="pt-BR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5" name="Rectangle 2"/>
          <p:cNvSpPr txBox="1">
            <a:spLocks noChangeArrowheads="1"/>
          </p:cNvSpPr>
          <p:nvPr/>
        </p:nvSpPr>
        <p:spPr bwMode="auto">
          <a:xfrm>
            <a:off x="8336280" y="4221480"/>
            <a:ext cx="807720" cy="2438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lvl="1" eaLnBrk="0" hangingPunct="0">
              <a:lnSpc>
                <a:spcPct val="80000"/>
              </a:lnSpc>
              <a:spcBef>
                <a:spcPct val="3000"/>
              </a:spcBef>
              <a:spcAft>
                <a:spcPct val="3000"/>
              </a:spcAft>
              <a:buClr>
                <a:schemeClr val="tx1"/>
              </a:buClr>
              <a:buSzPct val="80000"/>
            </a:pPr>
            <a:r>
              <a:rPr lang="en-US" altLang="zh-CN" b="1" dirty="0" smtClean="0">
                <a:ea typeface="宋体" pitchFamily="2" charset="-122"/>
              </a:rPr>
              <a:t>RAM</a:t>
            </a:r>
            <a:endParaRPr kumimoji="0" lang="zh-CN" altLang="en-US" sz="14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itchFamily="2" charset="-122"/>
            </a:endParaRPr>
          </a:p>
        </p:txBody>
      </p:sp>
      <p:sp>
        <p:nvSpPr>
          <p:cNvPr id="26" name="Rectangle 2"/>
          <p:cNvSpPr txBox="1">
            <a:spLocks noChangeArrowheads="1"/>
          </p:cNvSpPr>
          <p:nvPr/>
        </p:nvSpPr>
        <p:spPr bwMode="auto">
          <a:xfrm>
            <a:off x="6156960" y="3672840"/>
            <a:ext cx="248412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lvl="1" algn="ctr" eaLnBrk="0" hangingPunct="0">
              <a:lnSpc>
                <a:spcPct val="80000"/>
              </a:lnSpc>
              <a:spcBef>
                <a:spcPct val="3000"/>
              </a:spcBef>
              <a:spcAft>
                <a:spcPct val="3000"/>
              </a:spcAft>
              <a:buClr>
                <a:schemeClr val="tx1"/>
              </a:buClr>
              <a:buSzPct val="80000"/>
            </a:pPr>
            <a:r>
              <a:rPr lang="en-US" altLang="zh-CN" b="1" dirty="0" smtClean="0">
                <a:ea typeface="宋体" pitchFamily="2" charset="-122"/>
              </a:rPr>
              <a:t>Loading Program</a:t>
            </a:r>
            <a:endParaRPr kumimoji="0" lang="zh-CN" altLang="en-US" sz="14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itchFamily="2" charset="-122"/>
            </a:endParaRPr>
          </a:p>
        </p:txBody>
      </p:sp>
      <p:grpSp>
        <p:nvGrpSpPr>
          <p:cNvPr id="39" name="Group 38"/>
          <p:cNvGrpSpPr/>
          <p:nvPr/>
        </p:nvGrpSpPr>
        <p:grpSpPr>
          <a:xfrm>
            <a:off x="2743200" y="2438400"/>
            <a:ext cx="2804160" cy="2110740"/>
            <a:chOff x="2743200" y="2438400"/>
            <a:chExt cx="2804160" cy="2110740"/>
          </a:xfrm>
        </p:grpSpPr>
        <p:sp>
          <p:nvSpPr>
            <p:cNvPr id="27" name="Diamond 26"/>
            <p:cNvSpPr/>
            <p:nvPr/>
          </p:nvSpPr>
          <p:spPr bwMode="auto">
            <a:xfrm>
              <a:off x="4206240" y="2438400"/>
              <a:ext cx="1341120" cy="731520"/>
            </a:xfrm>
            <a:prstGeom prst="diamond">
              <a:avLst/>
            </a:prstGeom>
            <a:noFill/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200" dirty="0" smtClean="0"/>
                <a:t>Boot Reset </a:t>
              </a:r>
            </a:p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200" dirty="0" smtClean="0"/>
                <a:t>Flag?</a:t>
              </a:r>
              <a:endParaRPr kumimoji="0" lang="pt-B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cxnSp>
          <p:nvCxnSpPr>
            <p:cNvPr id="29" name="Elbow Connector 28"/>
            <p:cNvCxnSpPr>
              <a:stCxn id="18" idx="3"/>
              <a:endCxn id="27" idx="1"/>
            </p:cNvCxnSpPr>
            <p:nvPr/>
          </p:nvCxnSpPr>
          <p:spPr bwMode="auto">
            <a:xfrm flipV="1">
              <a:off x="3550920" y="2804160"/>
              <a:ext cx="655320" cy="7620"/>
            </a:xfrm>
            <a:prstGeom prst="bentConnector3">
              <a:avLst>
                <a:gd name="adj1" fmla="val 50000"/>
              </a:avLst>
            </a:prstGeom>
            <a:noFill/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30" name="Elbow Connector 29"/>
            <p:cNvCxnSpPr>
              <a:stCxn id="27" idx="2"/>
            </p:cNvCxnSpPr>
            <p:nvPr/>
          </p:nvCxnSpPr>
          <p:spPr bwMode="auto">
            <a:xfrm rot="5400000">
              <a:off x="3756660" y="2156460"/>
              <a:ext cx="106680" cy="2133600"/>
            </a:xfrm>
            <a:prstGeom prst="bentConnector2">
              <a:avLst/>
            </a:prstGeom>
            <a:noFill/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34" name="Elbow Connector 33"/>
            <p:cNvCxnSpPr>
              <a:stCxn id="27" idx="3"/>
              <a:endCxn id="37" idx="3"/>
            </p:cNvCxnSpPr>
            <p:nvPr/>
          </p:nvCxnSpPr>
          <p:spPr bwMode="auto">
            <a:xfrm flipH="1">
              <a:off x="3535680" y="2804160"/>
              <a:ext cx="2011680" cy="1744980"/>
            </a:xfrm>
            <a:prstGeom prst="bentConnector3">
              <a:avLst>
                <a:gd name="adj1" fmla="val -4419"/>
              </a:avLst>
            </a:prstGeom>
            <a:noFill/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sp>
        <p:nvSpPr>
          <p:cNvPr id="37" name="Rectangle 36"/>
          <p:cNvSpPr/>
          <p:nvPr/>
        </p:nvSpPr>
        <p:spPr bwMode="auto">
          <a:xfrm>
            <a:off x="975360" y="4389120"/>
            <a:ext cx="2560320" cy="320040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Reset</a:t>
            </a:r>
            <a:r>
              <a:rPr kumimoji="0" lang="en-US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Vector</a:t>
            </a:r>
            <a:endParaRPr kumimoji="0" lang="pt-BR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2" name="Rectangle 41"/>
          <p:cNvSpPr/>
          <p:nvPr/>
        </p:nvSpPr>
        <p:spPr bwMode="auto">
          <a:xfrm>
            <a:off x="990600" y="2971800"/>
            <a:ext cx="2560320" cy="213360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3" name="Rectangle 42"/>
          <p:cNvSpPr/>
          <p:nvPr/>
        </p:nvSpPr>
        <p:spPr bwMode="auto">
          <a:xfrm>
            <a:off x="990600" y="3185160"/>
            <a:ext cx="2560320" cy="213360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4" name="Rectangle 43"/>
          <p:cNvSpPr/>
          <p:nvPr/>
        </p:nvSpPr>
        <p:spPr bwMode="auto">
          <a:xfrm>
            <a:off x="975360" y="4709160"/>
            <a:ext cx="2560320" cy="426720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5" name="Rectangle 44"/>
          <p:cNvSpPr/>
          <p:nvPr/>
        </p:nvSpPr>
        <p:spPr bwMode="auto">
          <a:xfrm>
            <a:off x="975360" y="4709160"/>
            <a:ext cx="2560320" cy="213360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6" name="Rectangle 45"/>
          <p:cNvSpPr/>
          <p:nvPr/>
        </p:nvSpPr>
        <p:spPr bwMode="auto">
          <a:xfrm>
            <a:off x="975360" y="4922520"/>
            <a:ext cx="2560320" cy="213360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7" name="Rectangle 46"/>
          <p:cNvSpPr/>
          <p:nvPr/>
        </p:nvSpPr>
        <p:spPr bwMode="auto">
          <a:xfrm>
            <a:off x="6477000" y="5425440"/>
            <a:ext cx="2164080" cy="259080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Vector Table</a:t>
            </a:r>
            <a:endParaRPr kumimoji="0" lang="pt-BR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grpSp>
        <p:nvGrpSpPr>
          <p:cNvPr id="48" name="Group 47"/>
          <p:cNvGrpSpPr/>
          <p:nvPr/>
        </p:nvGrpSpPr>
        <p:grpSpPr>
          <a:xfrm>
            <a:off x="975360" y="3078480"/>
            <a:ext cx="15240" cy="1950720"/>
            <a:chOff x="975360" y="3078480"/>
            <a:chExt cx="15240" cy="1950720"/>
          </a:xfrm>
        </p:grpSpPr>
        <p:cxnSp>
          <p:nvCxnSpPr>
            <p:cNvPr id="49" name="Elbow Connector 33"/>
            <p:cNvCxnSpPr>
              <a:stCxn id="42" idx="1"/>
              <a:endCxn id="45" idx="1"/>
            </p:cNvCxnSpPr>
            <p:nvPr/>
          </p:nvCxnSpPr>
          <p:spPr bwMode="auto">
            <a:xfrm rot="10800000" flipV="1">
              <a:off x="975360" y="3078480"/>
              <a:ext cx="15240" cy="1737360"/>
            </a:xfrm>
            <a:prstGeom prst="bentConnector3">
              <a:avLst>
                <a:gd name="adj1" fmla="val 3700001"/>
              </a:avLst>
            </a:prstGeom>
            <a:noFill/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53" name="Elbow Connector 33"/>
            <p:cNvCxnSpPr>
              <a:stCxn id="43" idx="1"/>
              <a:endCxn id="46" idx="1"/>
            </p:cNvCxnSpPr>
            <p:nvPr/>
          </p:nvCxnSpPr>
          <p:spPr bwMode="auto">
            <a:xfrm rot="10800000" flipV="1">
              <a:off x="975360" y="3291840"/>
              <a:ext cx="15240" cy="1737360"/>
            </a:xfrm>
            <a:prstGeom prst="bentConnector3">
              <a:avLst>
                <a:gd name="adj1" fmla="val 2300001"/>
              </a:avLst>
            </a:prstGeom>
            <a:noFill/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sp>
        <p:nvSpPr>
          <p:cNvPr id="59" name="Rectangle 58"/>
          <p:cNvSpPr/>
          <p:nvPr/>
        </p:nvSpPr>
        <p:spPr bwMode="auto">
          <a:xfrm>
            <a:off x="990600" y="3535680"/>
            <a:ext cx="2560320" cy="320040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Loading Program Image</a:t>
            </a:r>
            <a:endParaRPr kumimoji="0" lang="pt-BR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grpSp>
        <p:nvGrpSpPr>
          <p:cNvPr id="51" name="Group 50"/>
          <p:cNvGrpSpPr/>
          <p:nvPr/>
        </p:nvGrpSpPr>
        <p:grpSpPr>
          <a:xfrm>
            <a:off x="3550920" y="3295650"/>
            <a:ext cx="2938780" cy="770890"/>
            <a:chOff x="4135120" y="2901950"/>
            <a:chExt cx="2938780" cy="770890"/>
          </a:xfrm>
        </p:grpSpPr>
        <p:sp>
          <p:nvSpPr>
            <p:cNvPr id="60" name="Rectangle 59"/>
            <p:cNvSpPr/>
            <p:nvPr/>
          </p:nvSpPr>
          <p:spPr bwMode="auto">
            <a:xfrm>
              <a:off x="5044440" y="3185160"/>
              <a:ext cx="746760" cy="487680"/>
            </a:xfrm>
            <a:prstGeom prst="rect">
              <a:avLst/>
            </a:prstGeom>
            <a:noFill/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dirty="0" smtClean="0"/>
                <a:t>Memory</a:t>
              </a:r>
            </a:p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dirty="0" smtClean="0"/>
                <a:t>Copy</a:t>
              </a:r>
              <a:endParaRPr kumimoji="0" lang="pt-BR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cxnSp>
          <p:nvCxnSpPr>
            <p:cNvPr id="62" name="Curved Connector 61"/>
            <p:cNvCxnSpPr>
              <a:stCxn id="59" idx="3"/>
              <a:endCxn id="60" idx="1"/>
            </p:cNvCxnSpPr>
            <p:nvPr/>
          </p:nvCxnSpPr>
          <p:spPr bwMode="auto">
            <a:xfrm>
              <a:off x="4135120" y="3302000"/>
              <a:ext cx="909320" cy="127000"/>
            </a:xfrm>
            <a:prstGeom prst="curvedConnector3">
              <a:avLst>
                <a:gd name="adj1" fmla="val 50000"/>
              </a:avLst>
            </a:prstGeom>
            <a:noFill/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64" name="Curved Connector 63"/>
            <p:cNvCxnSpPr>
              <a:stCxn id="60" idx="3"/>
            </p:cNvCxnSpPr>
            <p:nvPr/>
          </p:nvCxnSpPr>
          <p:spPr bwMode="auto">
            <a:xfrm flipV="1">
              <a:off x="5791200" y="2901950"/>
              <a:ext cx="1282700" cy="527050"/>
            </a:xfrm>
            <a:prstGeom prst="curvedConnector3">
              <a:avLst>
                <a:gd name="adj1" fmla="val 50000"/>
              </a:avLst>
            </a:prstGeom>
            <a:noFill/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grpSp>
        <p:nvGrpSpPr>
          <p:cNvPr id="50" name="Group 49"/>
          <p:cNvGrpSpPr/>
          <p:nvPr/>
        </p:nvGrpSpPr>
        <p:grpSpPr>
          <a:xfrm>
            <a:off x="4833620" y="4066540"/>
            <a:ext cx="2862580" cy="993140"/>
            <a:chOff x="4833620" y="4066540"/>
            <a:chExt cx="2862580" cy="993140"/>
          </a:xfrm>
        </p:grpSpPr>
        <p:cxnSp>
          <p:nvCxnSpPr>
            <p:cNvPr id="67" name="Curved Connector 66"/>
            <p:cNvCxnSpPr>
              <a:stCxn id="70" idx="1"/>
              <a:endCxn id="60" idx="2"/>
            </p:cNvCxnSpPr>
            <p:nvPr/>
          </p:nvCxnSpPr>
          <p:spPr bwMode="auto">
            <a:xfrm rot="10800000">
              <a:off x="4833620" y="4066540"/>
              <a:ext cx="2115820" cy="840740"/>
            </a:xfrm>
            <a:prstGeom prst="curvedConnector2">
              <a:avLst/>
            </a:prstGeom>
            <a:noFill/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70" name="Rectangle 69"/>
            <p:cNvSpPr/>
            <p:nvPr/>
          </p:nvSpPr>
          <p:spPr bwMode="auto">
            <a:xfrm>
              <a:off x="6949440" y="4754880"/>
              <a:ext cx="746760" cy="304800"/>
            </a:xfrm>
            <a:prstGeom prst="rect">
              <a:avLst/>
            </a:prstGeom>
            <a:noFill/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dirty="0" smtClean="0"/>
                <a:t>HOST</a:t>
              </a:r>
              <a:endParaRPr kumimoji="0" lang="pt-BR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grpSp>
        <p:nvGrpSpPr>
          <p:cNvPr id="61" name="Group 60"/>
          <p:cNvGrpSpPr/>
          <p:nvPr/>
        </p:nvGrpSpPr>
        <p:grpSpPr>
          <a:xfrm>
            <a:off x="3429000" y="3413760"/>
            <a:ext cx="4842807" cy="2015252"/>
            <a:chOff x="3429000" y="3413760"/>
            <a:chExt cx="4842807" cy="2015252"/>
          </a:xfrm>
        </p:grpSpPr>
        <p:cxnSp>
          <p:nvCxnSpPr>
            <p:cNvPr id="76" name="Curved Connector 72"/>
            <p:cNvCxnSpPr/>
            <p:nvPr/>
          </p:nvCxnSpPr>
          <p:spPr bwMode="auto">
            <a:xfrm rot="10800000" flipV="1">
              <a:off x="3429000" y="3413760"/>
              <a:ext cx="4053840" cy="1996440"/>
            </a:xfrm>
            <a:prstGeom prst="curvedConnector3">
              <a:avLst>
                <a:gd name="adj1" fmla="val 59774"/>
              </a:avLst>
            </a:prstGeom>
            <a:noFill/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81" name="Rectangle 80"/>
            <p:cNvSpPr/>
            <p:nvPr/>
          </p:nvSpPr>
          <p:spPr>
            <a:xfrm>
              <a:off x="4601315" y="4905792"/>
              <a:ext cx="1587294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dirty="0" smtClean="0"/>
                <a:t>Erase/Program </a:t>
              </a:r>
            </a:p>
            <a:p>
              <a:pPr algn="ctr"/>
              <a:r>
                <a:rPr lang="en-US" dirty="0" smtClean="0"/>
                <a:t>Flash Commands</a:t>
              </a:r>
              <a:endParaRPr lang="pt-BR" dirty="0" smtClean="0"/>
            </a:p>
          </p:txBody>
        </p:sp>
        <p:cxnSp>
          <p:nvCxnSpPr>
            <p:cNvPr id="52" name="Curved Connector 72"/>
            <p:cNvCxnSpPr>
              <a:stCxn id="70" idx="0"/>
            </p:cNvCxnSpPr>
            <p:nvPr/>
          </p:nvCxnSpPr>
          <p:spPr bwMode="auto">
            <a:xfrm rot="5400000" flipH="1" flipV="1">
              <a:off x="7129098" y="3612172"/>
              <a:ext cx="1336431" cy="948986"/>
            </a:xfrm>
            <a:prstGeom prst="curvedConnector3">
              <a:avLst>
                <a:gd name="adj1" fmla="val 50000"/>
              </a:avLst>
            </a:prstGeom>
            <a:noFill/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0BCE0B-3F70-4675-8F5F-19B47F6E56D2}" type="slidenum">
              <a:rPr lang="en-US"/>
              <a:pPr/>
              <a:t>8</a:t>
            </a:fld>
            <a:endParaRPr lang="en-US"/>
          </a:p>
        </p:txBody>
      </p:sp>
      <p:sp>
        <p:nvSpPr>
          <p:cNvPr id="156365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04800" y="895350"/>
            <a:ext cx="8083826" cy="4637088"/>
          </a:xfrm>
        </p:spPr>
        <p:txBody>
          <a:bodyPr/>
          <a:lstStyle/>
          <a:p>
            <a:pPr>
              <a:lnSpc>
                <a:spcPct val="110000"/>
              </a:lnSpc>
            </a:pPr>
            <a:r>
              <a:rPr lang="en-US" altLang="zh-CN" sz="1800" b="1" dirty="0" smtClean="0">
                <a:solidFill>
                  <a:srgbClr val="003399"/>
                </a:solidFill>
                <a:ea typeface="宋体" pitchFamily="2" charset="-122"/>
              </a:rPr>
              <a:t>Comparison Between </a:t>
            </a:r>
            <a:r>
              <a:rPr lang="en-US" altLang="zh-CN" sz="1800" b="1" dirty="0" err="1" smtClean="0">
                <a:solidFill>
                  <a:srgbClr val="003399"/>
                </a:solidFill>
                <a:ea typeface="宋体" pitchFamily="2" charset="-122"/>
              </a:rPr>
              <a:t>Bootloader</a:t>
            </a:r>
            <a:r>
              <a:rPr lang="en-US" altLang="zh-CN" sz="1800" b="1" dirty="0" smtClean="0">
                <a:solidFill>
                  <a:srgbClr val="003399"/>
                </a:solidFill>
                <a:ea typeface="宋体" pitchFamily="2" charset="-122"/>
              </a:rPr>
              <a:t> Solutions</a:t>
            </a:r>
          </a:p>
          <a:p>
            <a:pPr>
              <a:lnSpc>
                <a:spcPct val="110000"/>
              </a:lnSpc>
              <a:buNone/>
            </a:pPr>
            <a:endParaRPr lang="en-US" altLang="zh-CN" sz="1800" b="1" dirty="0" smtClean="0">
              <a:solidFill>
                <a:srgbClr val="003399"/>
              </a:solidFill>
              <a:ea typeface="宋体" pitchFamily="2" charset="-122"/>
            </a:endParaRPr>
          </a:p>
          <a:p>
            <a:pPr>
              <a:lnSpc>
                <a:spcPct val="110000"/>
              </a:lnSpc>
              <a:buNone/>
            </a:pPr>
            <a:r>
              <a:rPr lang="en-US" altLang="zh-CN" sz="1800" b="1" dirty="0" smtClean="0">
                <a:solidFill>
                  <a:srgbClr val="003399"/>
                </a:solidFill>
                <a:ea typeface="宋体" pitchFamily="2" charset="-122"/>
              </a:rPr>
              <a:t>A) MCU without /not using Boot support feature </a:t>
            </a:r>
            <a:endParaRPr lang="zh-CN" altLang="en-US" sz="1800" b="1" dirty="0" smtClean="0">
              <a:solidFill>
                <a:srgbClr val="003399"/>
              </a:solidFill>
              <a:ea typeface="宋体" pitchFamily="2" charset="-122"/>
            </a:endParaRPr>
          </a:p>
          <a:p>
            <a:pPr lvl="1">
              <a:lnSpc>
                <a:spcPct val="80000"/>
              </a:lnSpc>
              <a:buFont typeface="Wingdings" pitchFamily="2" charset="2"/>
              <a:buChar char="§"/>
            </a:pPr>
            <a:r>
              <a:rPr lang="en-US" altLang="zh-CN" sz="1400" b="1" dirty="0" smtClean="0">
                <a:solidFill>
                  <a:schemeClr val="tx1"/>
                </a:solidFill>
                <a:ea typeface="宋体" pitchFamily="2" charset="-122"/>
              </a:rPr>
              <a:t>Boot resides in protected area of Flash;</a:t>
            </a:r>
          </a:p>
          <a:p>
            <a:pPr lvl="1">
              <a:lnSpc>
                <a:spcPct val="80000"/>
              </a:lnSpc>
              <a:buFont typeface="Wingdings" pitchFamily="2" charset="2"/>
              <a:buChar char="§"/>
            </a:pPr>
            <a:r>
              <a:rPr lang="en-US" altLang="zh-CN" sz="1400" b="1" dirty="0" smtClean="0">
                <a:solidFill>
                  <a:schemeClr val="tx1"/>
                </a:solidFill>
                <a:ea typeface="宋体" pitchFamily="2" charset="-122"/>
              </a:rPr>
              <a:t>Boot and Loader codes might be developed;</a:t>
            </a:r>
          </a:p>
          <a:p>
            <a:pPr lvl="1">
              <a:lnSpc>
                <a:spcPct val="80000"/>
              </a:lnSpc>
              <a:buFont typeface="Wingdings" pitchFamily="2" charset="2"/>
              <a:buChar char="§"/>
            </a:pPr>
            <a:r>
              <a:rPr lang="en-US" altLang="zh-CN" sz="1400" b="1" dirty="0" smtClean="0">
                <a:solidFill>
                  <a:schemeClr val="tx1"/>
                </a:solidFill>
                <a:ea typeface="宋体" pitchFamily="2" charset="-122"/>
              </a:rPr>
              <a:t>Designer’s assumptions:</a:t>
            </a:r>
          </a:p>
          <a:p>
            <a:pPr lvl="2">
              <a:lnSpc>
                <a:spcPct val="80000"/>
              </a:lnSpc>
            </a:pPr>
            <a:r>
              <a:rPr lang="en-US" altLang="zh-CN" sz="1200" b="1" dirty="0" smtClean="0">
                <a:solidFill>
                  <a:schemeClr val="tx1"/>
                </a:solidFill>
                <a:ea typeface="宋体" pitchFamily="2" charset="-122"/>
              </a:rPr>
              <a:t>Memory location of </a:t>
            </a:r>
            <a:r>
              <a:rPr lang="en-US" altLang="zh-CN" sz="1200" b="1" dirty="0" err="1" smtClean="0">
                <a:solidFill>
                  <a:schemeClr val="tx1"/>
                </a:solidFill>
                <a:ea typeface="宋体" pitchFamily="2" charset="-122"/>
              </a:rPr>
              <a:t>Bootloader</a:t>
            </a:r>
            <a:r>
              <a:rPr lang="en-US" altLang="zh-CN" sz="1200" b="1" dirty="0" smtClean="0">
                <a:solidFill>
                  <a:schemeClr val="tx1"/>
                </a:solidFill>
                <a:ea typeface="宋体" pitchFamily="2" charset="-122"/>
              </a:rPr>
              <a:t> code</a:t>
            </a:r>
          </a:p>
          <a:p>
            <a:pPr lvl="2">
              <a:lnSpc>
                <a:spcPct val="80000"/>
              </a:lnSpc>
            </a:pPr>
            <a:r>
              <a:rPr lang="en-US" altLang="zh-CN" sz="1200" b="1" dirty="0" smtClean="0">
                <a:solidFill>
                  <a:schemeClr val="tx1"/>
                </a:solidFill>
                <a:ea typeface="宋体" pitchFamily="2" charset="-122"/>
              </a:rPr>
              <a:t>Communication peripherals and settings(baud rate, protocol, etc..)</a:t>
            </a:r>
          </a:p>
          <a:p>
            <a:pPr lvl="1">
              <a:lnSpc>
                <a:spcPct val="80000"/>
              </a:lnSpc>
              <a:buFont typeface="Wingdings" pitchFamily="2" charset="2"/>
              <a:buChar char="§"/>
            </a:pPr>
            <a:r>
              <a:rPr lang="en-US" altLang="zh-CN" sz="1400" b="1" dirty="0" smtClean="0">
                <a:solidFill>
                  <a:schemeClr val="tx1"/>
                </a:solidFill>
                <a:ea typeface="宋体" pitchFamily="2" charset="-122"/>
              </a:rPr>
              <a:t>The </a:t>
            </a:r>
            <a:r>
              <a:rPr lang="en-US" altLang="zh-CN" sz="1400" b="1" dirty="0" err="1" smtClean="0">
                <a:solidFill>
                  <a:schemeClr val="tx1"/>
                </a:solidFill>
                <a:ea typeface="宋体" pitchFamily="2" charset="-122"/>
              </a:rPr>
              <a:t>bootloader</a:t>
            </a:r>
            <a:r>
              <a:rPr lang="en-US" altLang="zh-CN" sz="1400" b="1" dirty="0" smtClean="0">
                <a:solidFill>
                  <a:schemeClr val="tx1"/>
                </a:solidFill>
                <a:ea typeface="宋体" pitchFamily="2" charset="-122"/>
              </a:rPr>
              <a:t> process may be triggered by software (i.e. E2PROM flag) or hardware (i.e. any IO Pin).</a:t>
            </a:r>
          </a:p>
          <a:p>
            <a:pPr lvl="1">
              <a:lnSpc>
                <a:spcPct val="80000"/>
              </a:lnSpc>
              <a:buNone/>
            </a:pPr>
            <a:endParaRPr lang="en-US" altLang="zh-CN" sz="1400" b="1" dirty="0" smtClean="0">
              <a:solidFill>
                <a:schemeClr val="tx1"/>
              </a:solidFill>
              <a:ea typeface="宋体" pitchFamily="2" charset="-122"/>
            </a:endParaRPr>
          </a:p>
          <a:p>
            <a:pPr>
              <a:lnSpc>
                <a:spcPct val="110000"/>
              </a:lnSpc>
              <a:buNone/>
            </a:pPr>
            <a:r>
              <a:rPr lang="en-US" altLang="zh-CN" sz="1800" b="1" dirty="0" smtClean="0">
                <a:solidFill>
                  <a:srgbClr val="003399"/>
                </a:solidFill>
                <a:ea typeface="宋体" pitchFamily="2" charset="-122"/>
              </a:rPr>
              <a:t>B) MCU using Boot support feature (i.e. BAM in MPC56xx)</a:t>
            </a:r>
            <a:endParaRPr lang="zh-CN" altLang="en-US" sz="1800" b="1" dirty="0" smtClean="0">
              <a:solidFill>
                <a:srgbClr val="003399"/>
              </a:solidFill>
              <a:ea typeface="宋体" pitchFamily="2" charset="-122"/>
            </a:endParaRPr>
          </a:p>
          <a:p>
            <a:pPr lvl="1">
              <a:lnSpc>
                <a:spcPct val="80000"/>
              </a:lnSpc>
              <a:buFont typeface="Wingdings" pitchFamily="2" charset="2"/>
              <a:buChar char="§"/>
            </a:pPr>
            <a:r>
              <a:rPr lang="en-US" altLang="zh-CN" sz="1400" b="1" dirty="0" smtClean="0">
                <a:solidFill>
                  <a:schemeClr val="tx1"/>
                </a:solidFill>
                <a:ea typeface="宋体" pitchFamily="2" charset="-122"/>
              </a:rPr>
              <a:t>Boot resides in ROM;</a:t>
            </a:r>
          </a:p>
          <a:p>
            <a:pPr lvl="1">
              <a:lnSpc>
                <a:spcPct val="80000"/>
              </a:lnSpc>
              <a:buFont typeface="Wingdings" pitchFamily="2" charset="2"/>
              <a:buChar char="§"/>
            </a:pPr>
            <a:r>
              <a:rPr lang="en-US" altLang="zh-CN" sz="1400" b="1" dirty="0" smtClean="0">
                <a:solidFill>
                  <a:schemeClr val="tx1"/>
                </a:solidFill>
                <a:ea typeface="宋体" pitchFamily="2" charset="-122"/>
              </a:rPr>
              <a:t>The designer develops the “Loader” code only, executed from RAM;</a:t>
            </a:r>
          </a:p>
          <a:p>
            <a:pPr lvl="1">
              <a:lnSpc>
                <a:spcPct val="80000"/>
              </a:lnSpc>
              <a:buFont typeface="Wingdings" pitchFamily="2" charset="2"/>
              <a:buChar char="§"/>
            </a:pPr>
            <a:r>
              <a:rPr lang="en-US" altLang="zh-CN" sz="1400" b="1" dirty="0" smtClean="0">
                <a:solidFill>
                  <a:schemeClr val="tx1"/>
                </a:solidFill>
                <a:ea typeface="宋体" pitchFamily="2" charset="-122"/>
              </a:rPr>
              <a:t>Defined by BAM:</a:t>
            </a:r>
          </a:p>
          <a:p>
            <a:pPr lvl="2">
              <a:lnSpc>
                <a:spcPct val="80000"/>
              </a:lnSpc>
            </a:pPr>
            <a:r>
              <a:rPr lang="en-US" altLang="zh-CN" sz="1200" b="1" dirty="0" smtClean="0">
                <a:solidFill>
                  <a:schemeClr val="tx1"/>
                </a:solidFill>
                <a:ea typeface="宋体" pitchFamily="2" charset="-122"/>
              </a:rPr>
              <a:t>Boot code resides in ROM and downloaded code (Loader) in RAM</a:t>
            </a:r>
          </a:p>
          <a:p>
            <a:pPr lvl="2">
              <a:lnSpc>
                <a:spcPct val="80000"/>
              </a:lnSpc>
            </a:pPr>
            <a:r>
              <a:rPr lang="en-US" altLang="zh-CN" sz="1200" b="1" dirty="0" smtClean="0">
                <a:solidFill>
                  <a:schemeClr val="tx1"/>
                </a:solidFill>
                <a:ea typeface="宋体" pitchFamily="2" charset="-122"/>
              </a:rPr>
              <a:t>Serial Boot can be executed through LIN or CAN. Parameters defined by BAM</a:t>
            </a:r>
          </a:p>
          <a:p>
            <a:pPr lvl="1">
              <a:lnSpc>
                <a:spcPct val="80000"/>
              </a:lnSpc>
              <a:buFont typeface="Wingdings" pitchFamily="2" charset="2"/>
              <a:buChar char="§"/>
            </a:pPr>
            <a:r>
              <a:rPr lang="en-US" altLang="zh-CN" sz="1400" b="1" dirty="0" smtClean="0">
                <a:solidFill>
                  <a:schemeClr val="tx1"/>
                </a:solidFill>
                <a:ea typeface="宋体" pitchFamily="2" charset="-122"/>
              </a:rPr>
              <a:t>The boot process must be triggered by hardware (FABM and ABS pins) during POR for </a:t>
            </a:r>
            <a:r>
              <a:rPr lang="en-US" altLang="zh-CN" sz="1400" b="1" dirty="0" err="1" smtClean="0">
                <a:solidFill>
                  <a:schemeClr val="tx1"/>
                </a:solidFill>
                <a:ea typeface="宋体" pitchFamily="2" charset="-122"/>
              </a:rPr>
              <a:t>FlexCAN</a:t>
            </a:r>
            <a:r>
              <a:rPr lang="en-US" altLang="zh-CN" sz="1400" b="1" dirty="0" smtClean="0">
                <a:solidFill>
                  <a:schemeClr val="tx1"/>
                </a:solidFill>
                <a:ea typeface="宋体" pitchFamily="2" charset="-122"/>
              </a:rPr>
              <a:t> or </a:t>
            </a:r>
            <a:r>
              <a:rPr lang="en-US" altLang="zh-CN" sz="1400" b="1" dirty="0" err="1" smtClean="0">
                <a:solidFill>
                  <a:schemeClr val="tx1"/>
                </a:solidFill>
                <a:ea typeface="宋体" pitchFamily="2" charset="-122"/>
              </a:rPr>
              <a:t>LINFlex</a:t>
            </a:r>
            <a:r>
              <a:rPr lang="en-US" altLang="zh-CN" sz="1400" b="1" dirty="0" smtClean="0">
                <a:solidFill>
                  <a:schemeClr val="tx1"/>
                </a:solidFill>
                <a:ea typeface="宋体" pitchFamily="2" charset="-122"/>
              </a:rPr>
              <a:t> or software (no valid Boot-ID –RCHW).</a:t>
            </a:r>
          </a:p>
          <a:p>
            <a:pPr lvl="1">
              <a:lnSpc>
                <a:spcPct val="80000"/>
              </a:lnSpc>
              <a:buNone/>
            </a:pPr>
            <a:endParaRPr lang="en-US" altLang="zh-CN" sz="1400" b="1" dirty="0" smtClean="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1563651" name="Rectangle 3"/>
          <p:cNvSpPr>
            <a:spLocks noGrp="1" noChangeArrowheads="1"/>
          </p:cNvSpPr>
          <p:nvPr>
            <p:ph type="title"/>
          </p:nvPr>
        </p:nvSpPr>
        <p:spPr>
          <a:xfrm>
            <a:off x="133350" y="285750"/>
            <a:ext cx="8882063" cy="401638"/>
          </a:xfrm>
        </p:spPr>
        <p:txBody>
          <a:bodyPr/>
          <a:lstStyle/>
          <a:p>
            <a:r>
              <a:rPr lang="en-US" altLang="zh-CN" sz="2400">
                <a:ea typeface="宋体" pitchFamily="2" charset="-122"/>
              </a:rPr>
              <a:t>Bootloader in Automotive ECU</a:t>
            </a:r>
            <a:r>
              <a:rPr lang="zh-CN" altLang="en-US" sz="2400">
                <a:ea typeface="宋体" pitchFamily="2" charset="-122"/>
              </a:rPr>
              <a:t/>
            </a:r>
            <a:br>
              <a:rPr lang="zh-CN" altLang="en-US" sz="2400">
                <a:ea typeface="宋体" pitchFamily="2" charset="-122"/>
              </a:rPr>
            </a:br>
            <a:endParaRPr lang="en-US" sz="240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ctrTitle"/>
          </p:nvPr>
        </p:nvSpPr>
        <p:spPr>
          <a:noFill/>
          <a:ln w="9525"/>
        </p:spPr>
        <p:txBody>
          <a:bodyPr/>
          <a:lstStyle/>
          <a:p>
            <a:pPr marL="447675" indent="-447675"/>
            <a:r>
              <a:rPr lang="en-US" sz="2800" dirty="0" err="1" smtClean="0"/>
              <a:t>BootLoader</a:t>
            </a:r>
            <a:r>
              <a:rPr lang="en-US" sz="2800" dirty="0" smtClean="0"/>
              <a:t> on MPC560xB/P/S</a:t>
            </a:r>
          </a:p>
        </p:txBody>
      </p:sp>
      <p:sp>
        <p:nvSpPr>
          <p:cNvPr id="10243" name="Rectangle 4"/>
          <p:cNvSpPr>
            <a:spLocks noChangeArrowheads="1"/>
          </p:cNvSpPr>
          <p:nvPr/>
        </p:nvSpPr>
        <p:spPr bwMode="auto">
          <a:xfrm>
            <a:off x="190500" y="4064000"/>
            <a:ext cx="6353175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 sz="180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aster_PPT_External">
  <a:themeElements>
    <a:clrScheme name="Master_PPT_External 1">
      <a:dk1>
        <a:srgbClr val="000000"/>
      </a:dk1>
      <a:lt1>
        <a:srgbClr val="FFFFFF"/>
      </a:lt1>
      <a:dk2>
        <a:srgbClr val="000000"/>
      </a:dk2>
      <a:lt2>
        <a:srgbClr val="DAD1C6"/>
      </a:lt2>
      <a:accent1>
        <a:srgbClr val="00608B"/>
      </a:accent1>
      <a:accent2>
        <a:srgbClr val="73BFD7"/>
      </a:accent2>
      <a:accent3>
        <a:srgbClr val="FFFFFF"/>
      </a:accent3>
      <a:accent4>
        <a:srgbClr val="000000"/>
      </a:accent4>
      <a:accent5>
        <a:srgbClr val="AAB6C4"/>
      </a:accent5>
      <a:accent6>
        <a:srgbClr val="68ADC3"/>
      </a:accent6>
      <a:hlink>
        <a:srgbClr val="998875"/>
      </a:hlink>
      <a:folHlink>
        <a:srgbClr val="C3CC51"/>
      </a:folHlink>
    </a:clrScheme>
    <a:fontScheme name="Master_PPT_Extern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solidFill>
            <a:srgbClr val="0000FF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solidFill>
            <a:srgbClr val="0000FF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Master_PPT_External 1">
        <a:dk1>
          <a:srgbClr val="000000"/>
        </a:dk1>
        <a:lt1>
          <a:srgbClr val="FFFFFF"/>
        </a:lt1>
        <a:dk2>
          <a:srgbClr val="000000"/>
        </a:dk2>
        <a:lt2>
          <a:srgbClr val="DAD1C6"/>
        </a:lt2>
        <a:accent1>
          <a:srgbClr val="00608B"/>
        </a:accent1>
        <a:accent2>
          <a:srgbClr val="73BFD7"/>
        </a:accent2>
        <a:accent3>
          <a:srgbClr val="FFFFFF"/>
        </a:accent3>
        <a:accent4>
          <a:srgbClr val="000000"/>
        </a:accent4>
        <a:accent5>
          <a:srgbClr val="AAB6C4"/>
        </a:accent5>
        <a:accent6>
          <a:srgbClr val="68ADC3"/>
        </a:accent6>
        <a:hlink>
          <a:srgbClr val="998875"/>
        </a:hlink>
        <a:folHlink>
          <a:srgbClr val="C3CC51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Custom Design 13">
      <a:dk1>
        <a:srgbClr val="000000"/>
      </a:dk1>
      <a:lt1>
        <a:srgbClr val="FFFFFF"/>
      </a:lt1>
      <a:dk2>
        <a:srgbClr val="000000"/>
      </a:dk2>
      <a:lt2>
        <a:srgbClr val="DAD1C6"/>
      </a:lt2>
      <a:accent1>
        <a:srgbClr val="00608B"/>
      </a:accent1>
      <a:accent2>
        <a:srgbClr val="ACB500"/>
      </a:accent2>
      <a:accent3>
        <a:srgbClr val="FFFFFF"/>
      </a:accent3>
      <a:accent4>
        <a:srgbClr val="000000"/>
      </a:accent4>
      <a:accent5>
        <a:srgbClr val="AAB6C4"/>
      </a:accent5>
      <a:accent6>
        <a:srgbClr val="9BA400"/>
      </a:accent6>
      <a:hlink>
        <a:srgbClr val="3597B8"/>
      </a:hlink>
      <a:folHlink>
        <a:srgbClr val="C6BB8F"/>
      </a:folHlink>
    </a:clrScheme>
    <a:fontScheme name="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solidFill>
            <a:srgbClr val="0000FF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solidFill>
            <a:srgbClr val="0000FF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3">
        <a:dk1>
          <a:srgbClr val="000000"/>
        </a:dk1>
        <a:lt1>
          <a:srgbClr val="FFFFFF"/>
        </a:lt1>
        <a:dk2>
          <a:srgbClr val="000000"/>
        </a:dk2>
        <a:lt2>
          <a:srgbClr val="DAD1C6"/>
        </a:lt2>
        <a:accent1>
          <a:srgbClr val="00608B"/>
        </a:accent1>
        <a:accent2>
          <a:srgbClr val="ACB500"/>
        </a:accent2>
        <a:accent3>
          <a:srgbClr val="FFFFFF"/>
        </a:accent3>
        <a:accent4>
          <a:srgbClr val="000000"/>
        </a:accent4>
        <a:accent5>
          <a:srgbClr val="AAB6C4"/>
        </a:accent5>
        <a:accent6>
          <a:srgbClr val="9BA400"/>
        </a:accent6>
        <a:hlink>
          <a:srgbClr val="3597B8"/>
        </a:hlink>
        <a:folHlink>
          <a:srgbClr val="C6BB8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14">
        <a:dk1>
          <a:srgbClr val="000000"/>
        </a:dk1>
        <a:lt1>
          <a:srgbClr val="FFFFFF"/>
        </a:lt1>
        <a:dk2>
          <a:srgbClr val="000000"/>
        </a:dk2>
        <a:lt2>
          <a:srgbClr val="DAD1C6"/>
        </a:lt2>
        <a:accent1>
          <a:srgbClr val="00608B"/>
        </a:accent1>
        <a:accent2>
          <a:srgbClr val="73BFD7"/>
        </a:accent2>
        <a:accent3>
          <a:srgbClr val="FFFFFF"/>
        </a:accent3>
        <a:accent4>
          <a:srgbClr val="000000"/>
        </a:accent4>
        <a:accent5>
          <a:srgbClr val="AAB6C4"/>
        </a:accent5>
        <a:accent6>
          <a:srgbClr val="68ADC3"/>
        </a:accent6>
        <a:hlink>
          <a:srgbClr val="C6BB8F"/>
        </a:hlink>
        <a:folHlink>
          <a:srgbClr val="C3CC5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15">
        <a:dk1>
          <a:srgbClr val="000000"/>
        </a:dk1>
        <a:lt1>
          <a:srgbClr val="FFFFFF"/>
        </a:lt1>
        <a:dk2>
          <a:srgbClr val="000000"/>
        </a:dk2>
        <a:lt2>
          <a:srgbClr val="DAD1C6"/>
        </a:lt2>
        <a:accent1>
          <a:srgbClr val="00608B"/>
        </a:accent1>
        <a:accent2>
          <a:srgbClr val="73BFD7"/>
        </a:accent2>
        <a:accent3>
          <a:srgbClr val="FFFFFF"/>
        </a:accent3>
        <a:accent4>
          <a:srgbClr val="000000"/>
        </a:accent4>
        <a:accent5>
          <a:srgbClr val="AAB6C4"/>
        </a:accent5>
        <a:accent6>
          <a:srgbClr val="68ADC3"/>
        </a:accent6>
        <a:hlink>
          <a:srgbClr val="998875"/>
        </a:hlink>
        <a:folHlink>
          <a:srgbClr val="C3CC51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3_Custom Design">
  <a:themeElements>
    <a:clrScheme name="3_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3_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solidFill>
            <a:srgbClr val="0000FF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solidFill>
            <a:srgbClr val="0000FF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3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_Custom Design">
  <a:themeElements>
    <a:clrScheme name="1_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solidFill>
            <a:srgbClr val="0000FF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solidFill>
            <a:srgbClr val="0000FF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Master_PPT_External</Template>
  <TotalTime>14406</TotalTime>
  <Pages>0</Pages>
  <Words>1257</Words>
  <Characters>0</Characters>
  <Application>Microsoft Office PowerPoint</Application>
  <DocSecurity>0</DocSecurity>
  <PresentationFormat>On-screen Show (4:3)</PresentationFormat>
  <Lines>0</Lines>
  <Paragraphs>259</Paragraphs>
  <Slides>28</Slides>
  <Notes>28</Notes>
  <HiddenSlides>0</HiddenSlides>
  <MMClips>0</MMClips>
  <ScaleCrop>false</ScaleCrop>
  <HeadingPairs>
    <vt:vector size="6" baseType="variant">
      <vt:variant>
        <vt:lpstr>Theme</vt:lpstr>
      </vt:variant>
      <vt:variant>
        <vt:i4>4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3" baseType="lpstr">
      <vt:lpstr>Master_PPT_External</vt:lpstr>
      <vt:lpstr>Custom Design</vt:lpstr>
      <vt:lpstr>3_Custom Design</vt:lpstr>
      <vt:lpstr>1_Custom Design</vt:lpstr>
      <vt:lpstr>Visio</vt:lpstr>
      <vt:lpstr>BootLoader on MPC560xB/P/S</vt:lpstr>
      <vt:lpstr>Agenda</vt:lpstr>
      <vt:lpstr>Features and Benefits</vt:lpstr>
      <vt:lpstr>Bootloader in General Embedded System</vt:lpstr>
      <vt:lpstr>Bootloader in Automotive ECU </vt:lpstr>
      <vt:lpstr>Bootloader in Automotive ECU </vt:lpstr>
      <vt:lpstr>Bootloader in Automotive ECU </vt:lpstr>
      <vt:lpstr>Bootloader in Automotive ECU </vt:lpstr>
      <vt:lpstr>BootLoader on MPC560xB/P/S</vt:lpstr>
      <vt:lpstr>Key modules used on BootLoader</vt:lpstr>
      <vt:lpstr>MPC560xB/P/S</vt:lpstr>
      <vt:lpstr>Resource on MPC560xB/P/S</vt:lpstr>
      <vt:lpstr>Slide 13</vt:lpstr>
      <vt:lpstr>Implement on MPC560xB/P/S</vt:lpstr>
      <vt:lpstr>Slide 15</vt:lpstr>
      <vt:lpstr>Slide 16</vt:lpstr>
      <vt:lpstr>__start()</vt:lpstr>
      <vt:lpstr>__start() to main() in general</vt:lpstr>
      <vt:lpstr>Steps in initialization</vt:lpstr>
      <vt:lpstr>Slide 20</vt:lpstr>
      <vt:lpstr>Steps in communication and updating </vt:lpstr>
      <vt:lpstr>*.mot format</vt:lpstr>
      <vt:lpstr>*.mot format</vt:lpstr>
      <vt:lpstr>S-Record Parsing Routine</vt:lpstr>
      <vt:lpstr>Review</vt:lpstr>
      <vt:lpstr> Bootloader key points</vt:lpstr>
      <vt:lpstr>Improvement</vt:lpstr>
      <vt:lpstr>Slide 28</vt:lpstr>
    </vt:vector>
  </TitlesOfParts>
  <Manager/>
  <Company> Free Scale</Company>
  <LinksUpToDate>false</LinksUpToDate>
  <CharactersWithSpaces>0</CharactersWithSpaces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Freescale PowerPoint Template</dc:title>
  <dc:subject/>
  <dc:creator>rls02c</dc:creator>
  <cp:keywords/>
  <dc:description/>
  <cp:lastModifiedBy>Lukas Zadrapa</cp:lastModifiedBy>
  <cp:revision>538</cp:revision>
  <dcterms:created xsi:type="dcterms:W3CDTF">2007-04-02T15:58:58Z</dcterms:created>
  <dcterms:modified xsi:type="dcterms:W3CDTF">2011-03-23T07:44:20Z</dcterms:modified>
  <cp:category/>
</cp:coreProperties>
</file>